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95" r:id="rId2"/>
    <p:sldId id="471" r:id="rId3"/>
    <p:sldId id="472" r:id="rId4"/>
    <p:sldId id="473" r:id="rId5"/>
    <p:sldId id="474" r:id="rId6"/>
    <p:sldId id="395" r:id="rId7"/>
    <p:sldId id="498" r:id="rId8"/>
    <p:sldId id="499" r:id="rId9"/>
    <p:sldId id="475" r:id="rId10"/>
    <p:sldId id="480" r:id="rId11"/>
    <p:sldId id="481" r:id="rId12"/>
    <p:sldId id="482" r:id="rId13"/>
    <p:sldId id="485" r:id="rId14"/>
    <p:sldId id="483" r:id="rId15"/>
    <p:sldId id="486" r:id="rId16"/>
    <p:sldId id="484" r:id="rId17"/>
    <p:sldId id="487" r:id="rId18"/>
    <p:sldId id="488" r:id="rId19"/>
    <p:sldId id="489" r:id="rId20"/>
    <p:sldId id="490" r:id="rId21"/>
    <p:sldId id="496" r:id="rId22"/>
    <p:sldId id="491" r:id="rId23"/>
    <p:sldId id="492" r:id="rId24"/>
    <p:sldId id="493" r:id="rId25"/>
    <p:sldId id="494" r:id="rId26"/>
    <p:sldId id="495" r:id="rId27"/>
    <p:sldId id="466" r:id="rId28"/>
    <p:sldId id="500" r:id="rId29"/>
    <p:sldId id="476" r:id="rId30"/>
    <p:sldId id="497" r:id="rId31"/>
    <p:sldId id="435" r:id="rId32"/>
    <p:sldId id="442" r:id="rId33"/>
    <p:sldId id="501" r:id="rId34"/>
    <p:sldId id="509" r:id="rId35"/>
    <p:sldId id="431" r:id="rId36"/>
    <p:sldId id="502" r:id="rId37"/>
    <p:sldId id="503" r:id="rId38"/>
    <p:sldId id="504" r:id="rId39"/>
    <p:sldId id="505" r:id="rId40"/>
    <p:sldId id="506" r:id="rId41"/>
    <p:sldId id="507" r:id="rId42"/>
    <p:sldId id="508" r:id="rId43"/>
    <p:sldId id="423" r:id="rId44"/>
    <p:sldId id="426" r:id="rId45"/>
    <p:sldId id="479" r:id="rId46"/>
    <p:sldId id="438" r:id="rId47"/>
    <p:sldId id="511" r:id="rId48"/>
    <p:sldId id="512" r:id="rId49"/>
    <p:sldId id="510" r:id="rId50"/>
    <p:sldId id="441" r:id="rId51"/>
    <p:sldId id="478" r:id="rId5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a:srgbClr val="99CC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2" autoAdjust="0"/>
    <p:restoredTop sz="94660" autoAdjust="0"/>
  </p:normalViewPr>
  <p:slideViewPr>
    <p:cSldViewPr>
      <p:cViewPr varScale="1">
        <p:scale>
          <a:sx n="70" d="100"/>
          <a:sy n="70" d="100"/>
        </p:scale>
        <p:origin x="-5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27FF6-054D-4D63-8A42-3B76D07FF38D}"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8BB9BFC5-A306-41C5-9DC9-550DCC010B50}">
      <dgm:prSet phldrT="[Text]"/>
      <dgm:spPr>
        <a:solidFill>
          <a:schemeClr val="accent1"/>
        </a:solidFill>
      </dgm:spPr>
      <dgm:t>
        <a:bodyPr/>
        <a:lstStyle/>
        <a:p>
          <a:r>
            <a:rPr lang="en-US" dirty="0" smtClean="0">
              <a:latin typeface="Arial" pitchFamily="34" charset="0"/>
              <a:cs typeface="Arial" pitchFamily="34" charset="0"/>
            </a:rPr>
            <a:t>ACS 1-Year</a:t>
          </a:r>
          <a:endParaRPr lang="en-US" dirty="0">
            <a:latin typeface="Arial" pitchFamily="34" charset="0"/>
            <a:cs typeface="Arial" pitchFamily="34" charset="0"/>
          </a:endParaRPr>
        </a:p>
      </dgm:t>
    </dgm:pt>
    <dgm:pt modelId="{ED751A6D-29A0-4E47-86DD-C551C9CA0A6D}" type="parTrans" cxnId="{72668EC0-DFC2-4641-BBCC-D1EB08E3478F}">
      <dgm:prSet/>
      <dgm:spPr/>
      <dgm:t>
        <a:bodyPr/>
        <a:lstStyle/>
        <a:p>
          <a:endParaRPr lang="en-US"/>
        </a:p>
      </dgm:t>
    </dgm:pt>
    <dgm:pt modelId="{CD43FA2B-45BF-4EDF-8EF6-8362F92E452F}" type="sibTrans" cxnId="{72668EC0-DFC2-4641-BBCC-D1EB08E3478F}">
      <dgm:prSet/>
      <dgm:spPr/>
      <dgm:t>
        <a:bodyPr/>
        <a:lstStyle/>
        <a:p>
          <a:endParaRPr lang="en-US"/>
        </a:p>
      </dgm:t>
    </dgm:pt>
    <dgm:pt modelId="{5349E728-646D-4A79-94AB-6F97F844D3CA}">
      <dgm:prSet phldrT="[Text]"/>
      <dgm:spPr/>
      <dgm:t>
        <a:bodyPr/>
        <a:lstStyle/>
        <a:p>
          <a:r>
            <a:rPr lang="en-US" dirty="0" smtClean="0">
              <a:latin typeface="Arial" pitchFamily="34" charset="0"/>
              <a:cs typeface="Arial" pitchFamily="34" charset="0"/>
            </a:rPr>
            <a:t>Data Profile</a:t>
          </a:r>
          <a:endParaRPr lang="en-US" dirty="0">
            <a:latin typeface="Arial" pitchFamily="34" charset="0"/>
            <a:cs typeface="Arial" pitchFamily="34" charset="0"/>
          </a:endParaRPr>
        </a:p>
      </dgm:t>
    </dgm:pt>
    <dgm:pt modelId="{02E2F0ED-CC81-425D-B5CD-5397A5D4746D}" type="parTrans" cxnId="{F8655C36-9BC1-4296-B448-214FFC90EF0B}">
      <dgm:prSet/>
      <dgm:spPr/>
      <dgm:t>
        <a:bodyPr/>
        <a:lstStyle/>
        <a:p>
          <a:endParaRPr lang="en-US"/>
        </a:p>
      </dgm:t>
    </dgm:pt>
    <dgm:pt modelId="{22A7ED04-513C-475C-BE19-2D5FDA2AE929}" type="sibTrans" cxnId="{F8655C36-9BC1-4296-B448-214FFC90EF0B}">
      <dgm:prSet/>
      <dgm:spPr/>
      <dgm:t>
        <a:bodyPr/>
        <a:lstStyle/>
        <a:p>
          <a:endParaRPr lang="en-US"/>
        </a:p>
      </dgm:t>
    </dgm:pt>
    <dgm:pt modelId="{F96631FB-ECD1-4215-BE40-5413F4C20D67}">
      <dgm:prSet phldrT="[Text]"/>
      <dgm:spPr/>
      <dgm:t>
        <a:bodyPr/>
        <a:lstStyle/>
        <a:p>
          <a:r>
            <a:rPr lang="en-US" dirty="0" smtClean="0">
              <a:latin typeface="Arial" pitchFamily="34" charset="0"/>
              <a:cs typeface="Arial" pitchFamily="34" charset="0"/>
            </a:rPr>
            <a:t>Comparison Profile</a:t>
          </a:r>
          <a:endParaRPr lang="en-US" dirty="0">
            <a:latin typeface="Arial" pitchFamily="34" charset="0"/>
            <a:cs typeface="Arial" pitchFamily="34" charset="0"/>
          </a:endParaRPr>
        </a:p>
      </dgm:t>
    </dgm:pt>
    <dgm:pt modelId="{73EA27A5-C064-48F6-8C1F-B2D466110888}" type="parTrans" cxnId="{6AED4389-C9F4-4D14-85B8-3AB68298B68F}">
      <dgm:prSet/>
      <dgm:spPr/>
      <dgm:t>
        <a:bodyPr/>
        <a:lstStyle/>
        <a:p>
          <a:endParaRPr lang="en-US"/>
        </a:p>
      </dgm:t>
    </dgm:pt>
    <dgm:pt modelId="{080F1D4C-737C-4300-8755-4536232868C3}" type="sibTrans" cxnId="{6AED4389-C9F4-4D14-85B8-3AB68298B68F}">
      <dgm:prSet/>
      <dgm:spPr/>
      <dgm:t>
        <a:bodyPr/>
        <a:lstStyle/>
        <a:p>
          <a:endParaRPr lang="en-US"/>
        </a:p>
      </dgm:t>
    </dgm:pt>
    <dgm:pt modelId="{5DEE55BC-7459-4FF8-83C9-6E3074AAB794}">
      <dgm:prSet phldrT="[Text]"/>
      <dgm:spPr>
        <a:solidFill>
          <a:schemeClr val="accent1"/>
        </a:solidFill>
      </dgm:spPr>
      <dgm:t>
        <a:bodyPr/>
        <a:lstStyle/>
        <a:p>
          <a:r>
            <a:rPr lang="en-US" dirty="0" smtClean="0">
              <a:latin typeface="Arial" pitchFamily="34" charset="0"/>
              <a:cs typeface="Arial" pitchFamily="34" charset="0"/>
            </a:rPr>
            <a:t> ACS 3-Year</a:t>
          </a:r>
          <a:endParaRPr lang="en-US" dirty="0">
            <a:latin typeface="Arial" pitchFamily="34" charset="0"/>
            <a:cs typeface="Arial" pitchFamily="34" charset="0"/>
          </a:endParaRPr>
        </a:p>
      </dgm:t>
    </dgm:pt>
    <dgm:pt modelId="{929C0B07-5922-42DF-865A-BDD665458864}" type="parTrans" cxnId="{CFFC0E74-5B39-4D7F-9141-3D7180440205}">
      <dgm:prSet/>
      <dgm:spPr/>
      <dgm:t>
        <a:bodyPr/>
        <a:lstStyle/>
        <a:p>
          <a:endParaRPr lang="en-US"/>
        </a:p>
      </dgm:t>
    </dgm:pt>
    <dgm:pt modelId="{FEA9B4BA-F7CE-4CE0-ADB5-D5F5D7D8F8D2}" type="sibTrans" cxnId="{CFFC0E74-5B39-4D7F-9141-3D7180440205}">
      <dgm:prSet/>
      <dgm:spPr/>
      <dgm:t>
        <a:bodyPr/>
        <a:lstStyle/>
        <a:p>
          <a:endParaRPr lang="en-US"/>
        </a:p>
      </dgm:t>
    </dgm:pt>
    <dgm:pt modelId="{70F1BED1-E842-4598-91B1-30EE156C0D52}">
      <dgm:prSet phldrT="[Text]"/>
      <dgm:spPr>
        <a:solidFill>
          <a:schemeClr val="accent1"/>
        </a:solidFill>
      </dgm:spPr>
      <dgm:t>
        <a:bodyPr/>
        <a:lstStyle/>
        <a:p>
          <a:r>
            <a:rPr lang="en-US" dirty="0" smtClean="0">
              <a:latin typeface="Arial" pitchFamily="34" charset="0"/>
              <a:cs typeface="Arial" pitchFamily="34" charset="0"/>
            </a:rPr>
            <a:t>ACS 5-Year</a:t>
          </a:r>
          <a:endParaRPr lang="en-US" dirty="0">
            <a:latin typeface="Arial" pitchFamily="34" charset="0"/>
            <a:cs typeface="Arial" pitchFamily="34" charset="0"/>
          </a:endParaRPr>
        </a:p>
      </dgm:t>
    </dgm:pt>
    <dgm:pt modelId="{99006628-7424-471E-8582-5E2ABA555C73}" type="parTrans" cxnId="{6B329D50-C09F-4A21-B541-87BC1F700D40}">
      <dgm:prSet/>
      <dgm:spPr/>
      <dgm:t>
        <a:bodyPr/>
        <a:lstStyle/>
        <a:p>
          <a:endParaRPr lang="en-US"/>
        </a:p>
      </dgm:t>
    </dgm:pt>
    <dgm:pt modelId="{1F83E7AE-DB9F-4147-ADDE-C0573CD22628}" type="sibTrans" cxnId="{6B329D50-C09F-4A21-B541-87BC1F700D40}">
      <dgm:prSet/>
      <dgm:spPr/>
      <dgm:t>
        <a:bodyPr/>
        <a:lstStyle/>
        <a:p>
          <a:endParaRPr lang="en-US"/>
        </a:p>
      </dgm:t>
    </dgm:pt>
    <dgm:pt modelId="{021CF400-4BBF-4B20-93A6-B9837CD4E433}">
      <dgm:prSet phldrT="[Text]"/>
      <dgm:spPr/>
      <dgm:t>
        <a:bodyPr/>
        <a:lstStyle/>
        <a:p>
          <a:r>
            <a:rPr lang="en-US" dirty="0" smtClean="0">
              <a:latin typeface="Arial" pitchFamily="34" charset="0"/>
              <a:cs typeface="Arial" pitchFamily="34" charset="0"/>
            </a:rPr>
            <a:t>Data Profile </a:t>
          </a:r>
          <a:endParaRPr lang="en-US" dirty="0">
            <a:latin typeface="Arial" pitchFamily="34" charset="0"/>
            <a:cs typeface="Arial" pitchFamily="34" charset="0"/>
          </a:endParaRPr>
        </a:p>
      </dgm:t>
    </dgm:pt>
    <dgm:pt modelId="{3B5B5B02-7F63-4776-BE5A-DD4CB3CE9390}" type="parTrans" cxnId="{79EDC18B-4DDC-4CEA-B3EE-3A04721A91B9}">
      <dgm:prSet/>
      <dgm:spPr/>
      <dgm:t>
        <a:bodyPr/>
        <a:lstStyle/>
        <a:p>
          <a:endParaRPr lang="en-US"/>
        </a:p>
      </dgm:t>
    </dgm:pt>
    <dgm:pt modelId="{4EC41227-B7BE-400C-8A1E-01A5176456A6}" type="sibTrans" cxnId="{79EDC18B-4DDC-4CEA-B3EE-3A04721A91B9}">
      <dgm:prSet/>
      <dgm:spPr/>
      <dgm:t>
        <a:bodyPr/>
        <a:lstStyle/>
        <a:p>
          <a:endParaRPr lang="en-US"/>
        </a:p>
      </dgm:t>
    </dgm:pt>
    <dgm:pt modelId="{2B4AC7CF-FF63-46B4-B93D-4F15D59D8926}">
      <dgm:prSet phldrT="[Text]"/>
      <dgm:spPr/>
      <dgm:t>
        <a:bodyPr/>
        <a:lstStyle/>
        <a:p>
          <a:r>
            <a:rPr lang="en-US" dirty="0" smtClean="0">
              <a:latin typeface="Arial" pitchFamily="34" charset="0"/>
              <a:cs typeface="Arial" pitchFamily="34" charset="0"/>
            </a:rPr>
            <a:t>Selected Population Profile</a:t>
          </a:r>
          <a:endParaRPr lang="en-US" dirty="0">
            <a:latin typeface="Arial" pitchFamily="34" charset="0"/>
            <a:cs typeface="Arial" pitchFamily="34" charset="0"/>
          </a:endParaRPr>
        </a:p>
      </dgm:t>
    </dgm:pt>
    <dgm:pt modelId="{9566DAE0-4E4E-495C-82B0-90CAF3E8D22D}" type="parTrans" cxnId="{83C5A6CA-305E-46E7-AB47-9B224C07C430}">
      <dgm:prSet/>
      <dgm:spPr/>
      <dgm:t>
        <a:bodyPr/>
        <a:lstStyle/>
        <a:p>
          <a:endParaRPr lang="en-US"/>
        </a:p>
      </dgm:t>
    </dgm:pt>
    <dgm:pt modelId="{E2AC3E47-EAD6-4B6E-8C01-8A8F1270B353}" type="sibTrans" cxnId="{83C5A6CA-305E-46E7-AB47-9B224C07C430}">
      <dgm:prSet/>
      <dgm:spPr/>
      <dgm:t>
        <a:bodyPr/>
        <a:lstStyle/>
        <a:p>
          <a:endParaRPr lang="en-US"/>
        </a:p>
      </dgm:t>
    </dgm:pt>
    <dgm:pt modelId="{8F44771E-BE5C-49CC-BF0B-76C6BB71FB21}">
      <dgm:prSet phldrT="[Text]"/>
      <dgm:spPr/>
      <dgm:t>
        <a:bodyPr/>
        <a:lstStyle/>
        <a:p>
          <a:r>
            <a:rPr lang="en-US" dirty="0" smtClean="0">
              <a:latin typeface="Arial" pitchFamily="34" charset="0"/>
              <a:cs typeface="Arial" pitchFamily="34" charset="0"/>
            </a:rPr>
            <a:t>Ranking Tables</a:t>
          </a:r>
          <a:endParaRPr lang="en-US" dirty="0">
            <a:latin typeface="Arial" pitchFamily="34" charset="0"/>
            <a:cs typeface="Arial" pitchFamily="34" charset="0"/>
          </a:endParaRPr>
        </a:p>
      </dgm:t>
    </dgm:pt>
    <dgm:pt modelId="{0BBEC86D-3E81-47CC-A80E-98A24FCA2A24}" type="parTrans" cxnId="{C74C99DE-E1CF-47E2-A7AE-B54B8AF150ED}">
      <dgm:prSet/>
      <dgm:spPr/>
      <dgm:t>
        <a:bodyPr/>
        <a:lstStyle/>
        <a:p>
          <a:endParaRPr lang="en-US"/>
        </a:p>
      </dgm:t>
    </dgm:pt>
    <dgm:pt modelId="{8FB26684-C7BD-4239-B900-5C816202898D}" type="sibTrans" cxnId="{C74C99DE-E1CF-47E2-A7AE-B54B8AF150ED}">
      <dgm:prSet/>
      <dgm:spPr/>
      <dgm:t>
        <a:bodyPr/>
        <a:lstStyle/>
        <a:p>
          <a:endParaRPr lang="en-US"/>
        </a:p>
      </dgm:t>
    </dgm:pt>
    <dgm:pt modelId="{ACF2C764-7353-4C7D-AB41-6B818B59CC4D}">
      <dgm:prSet phldrT="[Text]"/>
      <dgm:spPr/>
      <dgm:t>
        <a:bodyPr/>
        <a:lstStyle/>
        <a:p>
          <a:r>
            <a:rPr lang="en-US" dirty="0" smtClean="0">
              <a:latin typeface="Arial" pitchFamily="34" charset="0"/>
              <a:cs typeface="Arial" pitchFamily="34" charset="0"/>
            </a:rPr>
            <a:t>Subject Tables</a:t>
          </a:r>
          <a:endParaRPr lang="en-US" dirty="0">
            <a:latin typeface="Arial" pitchFamily="34" charset="0"/>
            <a:cs typeface="Arial" pitchFamily="34" charset="0"/>
          </a:endParaRPr>
        </a:p>
      </dgm:t>
    </dgm:pt>
    <dgm:pt modelId="{37CC45A6-3C43-482B-A530-BD8B7BA08AD6}" type="parTrans" cxnId="{33144787-75FF-4369-94CA-62705281F134}">
      <dgm:prSet/>
      <dgm:spPr/>
      <dgm:t>
        <a:bodyPr/>
        <a:lstStyle/>
        <a:p>
          <a:endParaRPr lang="en-US"/>
        </a:p>
      </dgm:t>
    </dgm:pt>
    <dgm:pt modelId="{2154F932-DDF4-4DB9-A64E-D64587569DF9}" type="sibTrans" cxnId="{33144787-75FF-4369-94CA-62705281F134}">
      <dgm:prSet/>
      <dgm:spPr/>
      <dgm:t>
        <a:bodyPr/>
        <a:lstStyle/>
        <a:p>
          <a:endParaRPr lang="en-US"/>
        </a:p>
      </dgm:t>
    </dgm:pt>
    <dgm:pt modelId="{C1E8E950-10A1-4292-B6FC-846C741A1828}">
      <dgm:prSet phldrT="[Text]"/>
      <dgm:spPr/>
      <dgm:t>
        <a:bodyPr/>
        <a:lstStyle/>
        <a:p>
          <a:r>
            <a:rPr lang="en-US" dirty="0" smtClean="0">
              <a:latin typeface="Arial" pitchFamily="34" charset="0"/>
              <a:cs typeface="Arial" pitchFamily="34" charset="0"/>
            </a:rPr>
            <a:t>Detailed Tables</a:t>
          </a:r>
          <a:endParaRPr lang="en-US" dirty="0">
            <a:latin typeface="Arial" pitchFamily="34" charset="0"/>
            <a:cs typeface="Arial" pitchFamily="34" charset="0"/>
          </a:endParaRPr>
        </a:p>
      </dgm:t>
    </dgm:pt>
    <dgm:pt modelId="{1044C8F0-C438-4A5A-8C9E-D3088D6CFEEE}" type="parTrans" cxnId="{A8A69D55-43A0-4078-8FC6-C096DFC1937D}">
      <dgm:prSet/>
      <dgm:spPr/>
      <dgm:t>
        <a:bodyPr/>
        <a:lstStyle/>
        <a:p>
          <a:endParaRPr lang="en-US"/>
        </a:p>
      </dgm:t>
    </dgm:pt>
    <dgm:pt modelId="{7F2C1910-9E39-4084-BCDB-BA8DD8EA1814}" type="sibTrans" cxnId="{A8A69D55-43A0-4078-8FC6-C096DFC1937D}">
      <dgm:prSet/>
      <dgm:spPr/>
      <dgm:t>
        <a:bodyPr/>
        <a:lstStyle/>
        <a:p>
          <a:endParaRPr lang="en-US"/>
        </a:p>
      </dgm:t>
    </dgm:pt>
    <dgm:pt modelId="{A2C67DE4-2D6C-409E-8B33-F6633F3E4A35}">
      <dgm:prSet phldrT="[Text]"/>
      <dgm:spPr/>
      <dgm:t>
        <a:bodyPr/>
        <a:lstStyle/>
        <a:p>
          <a:r>
            <a:rPr lang="en-US" dirty="0" smtClean="0">
              <a:latin typeface="Arial" pitchFamily="34" charset="0"/>
              <a:cs typeface="Arial" pitchFamily="34" charset="0"/>
            </a:rPr>
            <a:t>Geographic Comparison Tables</a:t>
          </a:r>
          <a:endParaRPr lang="en-US" dirty="0">
            <a:latin typeface="Arial" pitchFamily="34" charset="0"/>
            <a:cs typeface="Arial" pitchFamily="34" charset="0"/>
          </a:endParaRPr>
        </a:p>
      </dgm:t>
    </dgm:pt>
    <dgm:pt modelId="{7D6E3486-8BB2-4A1F-A156-477AE57FFFBF}" type="parTrans" cxnId="{64E1E290-5EBF-40E2-99C5-F5D42EE9A54F}">
      <dgm:prSet/>
      <dgm:spPr/>
      <dgm:t>
        <a:bodyPr/>
        <a:lstStyle/>
        <a:p>
          <a:endParaRPr lang="en-US"/>
        </a:p>
      </dgm:t>
    </dgm:pt>
    <dgm:pt modelId="{AA187563-4CC8-4AB2-ACCD-050D4C237B15}" type="sibTrans" cxnId="{64E1E290-5EBF-40E2-99C5-F5D42EE9A54F}">
      <dgm:prSet/>
      <dgm:spPr/>
      <dgm:t>
        <a:bodyPr/>
        <a:lstStyle/>
        <a:p>
          <a:endParaRPr lang="en-US"/>
        </a:p>
      </dgm:t>
    </dgm:pt>
    <dgm:pt modelId="{3A13540F-0907-4833-A2C7-1508A2FCAC8C}">
      <dgm:prSet phldrT="[Text]"/>
      <dgm:spPr/>
      <dgm:t>
        <a:bodyPr/>
        <a:lstStyle/>
        <a:p>
          <a:r>
            <a:rPr lang="en-US" dirty="0" smtClean="0">
              <a:latin typeface="Arial" pitchFamily="34" charset="0"/>
              <a:cs typeface="Arial" pitchFamily="34" charset="0"/>
            </a:rPr>
            <a:t>Public Use Microdata Sample File</a:t>
          </a:r>
          <a:endParaRPr lang="en-US" dirty="0">
            <a:latin typeface="Arial" pitchFamily="34" charset="0"/>
            <a:cs typeface="Arial" pitchFamily="34" charset="0"/>
          </a:endParaRPr>
        </a:p>
      </dgm:t>
    </dgm:pt>
    <dgm:pt modelId="{111063EF-A078-4F0B-BF52-D24170293280}" type="parTrans" cxnId="{35C69B79-B3F8-4150-909A-3E2D5F252FCE}">
      <dgm:prSet/>
      <dgm:spPr/>
      <dgm:t>
        <a:bodyPr/>
        <a:lstStyle/>
        <a:p>
          <a:endParaRPr lang="en-US"/>
        </a:p>
      </dgm:t>
    </dgm:pt>
    <dgm:pt modelId="{0575F2A8-07D3-4187-B138-539D4B6E8591}" type="sibTrans" cxnId="{35C69B79-B3F8-4150-909A-3E2D5F252FCE}">
      <dgm:prSet/>
      <dgm:spPr/>
      <dgm:t>
        <a:bodyPr/>
        <a:lstStyle/>
        <a:p>
          <a:endParaRPr lang="en-US"/>
        </a:p>
      </dgm:t>
    </dgm:pt>
    <dgm:pt modelId="{B389D0C8-FA4C-4900-B985-DB63F1D5A221}">
      <dgm:prSet phldrT="[Text]"/>
      <dgm:spPr/>
      <dgm:t>
        <a:bodyPr/>
        <a:lstStyle/>
        <a:p>
          <a:r>
            <a:rPr lang="en-US" dirty="0" smtClean="0">
              <a:latin typeface="Arial" pitchFamily="34" charset="0"/>
              <a:cs typeface="Arial" pitchFamily="34" charset="0"/>
            </a:rPr>
            <a:t>Data Profile</a:t>
          </a:r>
          <a:endParaRPr lang="en-US" dirty="0">
            <a:latin typeface="Arial" pitchFamily="34" charset="0"/>
            <a:cs typeface="Arial" pitchFamily="34" charset="0"/>
          </a:endParaRPr>
        </a:p>
      </dgm:t>
    </dgm:pt>
    <dgm:pt modelId="{25B1E0B6-F983-4A35-BDE4-CCEFCB9B28D2}" type="parTrans" cxnId="{515B4FE7-C43A-46BD-B6DA-3E9DE708F653}">
      <dgm:prSet/>
      <dgm:spPr/>
      <dgm:t>
        <a:bodyPr/>
        <a:lstStyle/>
        <a:p>
          <a:endParaRPr lang="en-US"/>
        </a:p>
      </dgm:t>
    </dgm:pt>
    <dgm:pt modelId="{BC7DC202-F890-4C6B-A703-819C865949BE}" type="sibTrans" cxnId="{515B4FE7-C43A-46BD-B6DA-3E9DE708F653}">
      <dgm:prSet/>
      <dgm:spPr/>
      <dgm:t>
        <a:bodyPr/>
        <a:lstStyle/>
        <a:p>
          <a:endParaRPr lang="en-US"/>
        </a:p>
      </dgm:t>
    </dgm:pt>
    <dgm:pt modelId="{9CA52FB7-63D1-4DB5-88D3-FB8EED9A92D5}">
      <dgm:prSet phldrT="[Text]"/>
      <dgm:spPr/>
      <dgm:t>
        <a:bodyPr/>
        <a:lstStyle/>
        <a:p>
          <a:r>
            <a:rPr lang="en-US" dirty="0" smtClean="0">
              <a:latin typeface="Arial" pitchFamily="34" charset="0"/>
              <a:cs typeface="Arial" pitchFamily="34" charset="0"/>
            </a:rPr>
            <a:t>Selected Population Profile</a:t>
          </a:r>
          <a:endParaRPr lang="en-US" dirty="0">
            <a:latin typeface="Arial" pitchFamily="34" charset="0"/>
            <a:cs typeface="Arial" pitchFamily="34" charset="0"/>
          </a:endParaRPr>
        </a:p>
      </dgm:t>
    </dgm:pt>
    <dgm:pt modelId="{C9650C34-F0DB-4464-9D96-3894A696C71A}" type="parTrans" cxnId="{C9874AD4-B784-4780-98FF-F60ECA0554FE}">
      <dgm:prSet/>
      <dgm:spPr/>
      <dgm:t>
        <a:bodyPr/>
        <a:lstStyle/>
        <a:p>
          <a:endParaRPr lang="en-US"/>
        </a:p>
      </dgm:t>
    </dgm:pt>
    <dgm:pt modelId="{FF20050D-513E-400D-9768-C3E5D5814883}" type="sibTrans" cxnId="{C9874AD4-B784-4780-98FF-F60ECA0554FE}">
      <dgm:prSet/>
      <dgm:spPr/>
      <dgm:t>
        <a:bodyPr/>
        <a:lstStyle/>
        <a:p>
          <a:endParaRPr lang="en-US"/>
        </a:p>
      </dgm:t>
    </dgm:pt>
    <dgm:pt modelId="{58A66C75-69AE-40AB-81F9-0D035EA75B3D}">
      <dgm:prSet phldrT="[Text]"/>
      <dgm:spPr/>
      <dgm:t>
        <a:bodyPr/>
        <a:lstStyle/>
        <a:p>
          <a:r>
            <a:rPr lang="en-US" dirty="0" smtClean="0">
              <a:latin typeface="Arial" pitchFamily="34" charset="0"/>
              <a:cs typeface="Arial" pitchFamily="34" charset="0"/>
            </a:rPr>
            <a:t>Subject Tables</a:t>
          </a:r>
          <a:endParaRPr lang="en-US" dirty="0">
            <a:latin typeface="Arial" pitchFamily="34" charset="0"/>
            <a:cs typeface="Arial" pitchFamily="34" charset="0"/>
          </a:endParaRPr>
        </a:p>
      </dgm:t>
    </dgm:pt>
    <dgm:pt modelId="{B1790794-862E-4797-8508-E3EBD3B0D486}" type="parTrans" cxnId="{4DF273AF-EBF7-4994-8EE8-E1CB6F38F440}">
      <dgm:prSet/>
      <dgm:spPr/>
      <dgm:t>
        <a:bodyPr/>
        <a:lstStyle/>
        <a:p>
          <a:endParaRPr lang="en-US"/>
        </a:p>
      </dgm:t>
    </dgm:pt>
    <dgm:pt modelId="{04114C45-BE3F-45D0-B03E-DD9FBA4F9294}" type="sibTrans" cxnId="{4DF273AF-EBF7-4994-8EE8-E1CB6F38F440}">
      <dgm:prSet/>
      <dgm:spPr/>
      <dgm:t>
        <a:bodyPr/>
        <a:lstStyle/>
        <a:p>
          <a:endParaRPr lang="en-US"/>
        </a:p>
      </dgm:t>
    </dgm:pt>
    <dgm:pt modelId="{30BF1FE6-5263-4BC6-967D-D41477749F3B}">
      <dgm:prSet phldrT="[Text]"/>
      <dgm:spPr/>
      <dgm:t>
        <a:bodyPr/>
        <a:lstStyle/>
        <a:p>
          <a:r>
            <a:rPr lang="en-US" dirty="0" smtClean="0">
              <a:latin typeface="Arial" pitchFamily="34" charset="0"/>
              <a:cs typeface="Arial" pitchFamily="34" charset="0"/>
            </a:rPr>
            <a:t>Detailed Tables</a:t>
          </a:r>
          <a:endParaRPr lang="en-US" dirty="0">
            <a:latin typeface="Arial" pitchFamily="34" charset="0"/>
            <a:cs typeface="Arial" pitchFamily="34" charset="0"/>
          </a:endParaRPr>
        </a:p>
      </dgm:t>
    </dgm:pt>
    <dgm:pt modelId="{732FAD9C-B9BD-4DEE-B289-503BB5E1ABAD}" type="parTrans" cxnId="{F0DFFAF1-06EA-4EAE-B176-A664933ED49D}">
      <dgm:prSet/>
      <dgm:spPr/>
      <dgm:t>
        <a:bodyPr/>
        <a:lstStyle/>
        <a:p>
          <a:endParaRPr lang="en-US"/>
        </a:p>
      </dgm:t>
    </dgm:pt>
    <dgm:pt modelId="{364C9C3A-8485-44B0-905B-B9C6FFBB35F8}" type="sibTrans" cxnId="{F0DFFAF1-06EA-4EAE-B176-A664933ED49D}">
      <dgm:prSet/>
      <dgm:spPr/>
      <dgm:t>
        <a:bodyPr/>
        <a:lstStyle/>
        <a:p>
          <a:endParaRPr lang="en-US"/>
        </a:p>
      </dgm:t>
    </dgm:pt>
    <dgm:pt modelId="{3B6A8DE8-AF9F-4713-9323-AE303E0EDD9F}">
      <dgm:prSet phldrT="[Text]"/>
      <dgm:spPr/>
      <dgm:t>
        <a:bodyPr/>
        <a:lstStyle/>
        <a:p>
          <a:r>
            <a:rPr lang="en-US" dirty="0" smtClean="0">
              <a:latin typeface="Arial" pitchFamily="34" charset="0"/>
              <a:cs typeface="Arial" pitchFamily="34" charset="0"/>
            </a:rPr>
            <a:t>Geographic Comparison Tables</a:t>
          </a:r>
          <a:endParaRPr lang="en-US" dirty="0">
            <a:latin typeface="Arial" pitchFamily="34" charset="0"/>
            <a:cs typeface="Arial" pitchFamily="34" charset="0"/>
          </a:endParaRPr>
        </a:p>
      </dgm:t>
    </dgm:pt>
    <dgm:pt modelId="{1C02F9DC-E95A-4D6B-B347-B5247CE435CC}" type="parTrans" cxnId="{E74CA665-76CE-4112-B512-005123AC7C83}">
      <dgm:prSet/>
      <dgm:spPr/>
      <dgm:t>
        <a:bodyPr/>
        <a:lstStyle/>
        <a:p>
          <a:endParaRPr lang="en-US"/>
        </a:p>
      </dgm:t>
    </dgm:pt>
    <dgm:pt modelId="{FC61AD02-D55D-4CEB-86D7-99E0560AB93A}" type="sibTrans" cxnId="{E74CA665-76CE-4112-B512-005123AC7C83}">
      <dgm:prSet/>
      <dgm:spPr/>
      <dgm:t>
        <a:bodyPr/>
        <a:lstStyle/>
        <a:p>
          <a:endParaRPr lang="en-US"/>
        </a:p>
      </dgm:t>
    </dgm:pt>
    <dgm:pt modelId="{1946F34C-2330-4BBF-BA01-A4CAEE18BA99}">
      <dgm:prSet phldrT="[Text]"/>
      <dgm:spPr/>
      <dgm:t>
        <a:bodyPr/>
        <a:lstStyle/>
        <a:p>
          <a:r>
            <a:rPr lang="en-US" dirty="0" smtClean="0">
              <a:latin typeface="Arial" pitchFamily="34" charset="0"/>
              <a:cs typeface="Arial" pitchFamily="34" charset="0"/>
            </a:rPr>
            <a:t>Public Use Microdata Sample File</a:t>
          </a:r>
          <a:endParaRPr lang="en-US" dirty="0">
            <a:latin typeface="Arial" pitchFamily="34" charset="0"/>
            <a:cs typeface="Arial" pitchFamily="34" charset="0"/>
          </a:endParaRPr>
        </a:p>
      </dgm:t>
    </dgm:pt>
    <dgm:pt modelId="{6F5CEC07-B01A-4B61-83A6-3ACD5BC71722}" type="parTrans" cxnId="{584FC7DB-B3D8-460E-99D8-43542D4663A1}">
      <dgm:prSet/>
      <dgm:spPr/>
      <dgm:t>
        <a:bodyPr/>
        <a:lstStyle/>
        <a:p>
          <a:endParaRPr lang="en-US"/>
        </a:p>
      </dgm:t>
    </dgm:pt>
    <dgm:pt modelId="{53019D7C-2565-4CAA-9B26-0C86325A22EB}" type="sibTrans" cxnId="{584FC7DB-B3D8-460E-99D8-43542D4663A1}">
      <dgm:prSet/>
      <dgm:spPr/>
      <dgm:t>
        <a:bodyPr/>
        <a:lstStyle/>
        <a:p>
          <a:endParaRPr lang="en-US"/>
        </a:p>
      </dgm:t>
    </dgm:pt>
    <dgm:pt modelId="{D23A5B27-52FD-42A8-846B-B319302A7B1A}">
      <dgm:prSet phldrT="[Text]"/>
      <dgm:spPr/>
      <dgm:t>
        <a:bodyPr/>
        <a:lstStyle/>
        <a:p>
          <a:r>
            <a:rPr lang="en-US" dirty="0" smtClean="0">
              <a:latin typeface="Arial" pitchFamily="34" charset="0"/>
              <a:cs typeface="Arial" pitchFamily="34" charset="0"/>
            </a:rPr>
            <a:t>Subject Tables</a:t>
          </a:r>
          <a:endParaRPr lang="en-US" dirty="0">
            <a:latin typeface="Arial" pitchFamily="34" charset="0"/>
            <a:cs typeface="Arial" pitchFamily="34" charset="0"/>
          </a:endParaRPr>
        </a:p>
      </dgm:t>
    </dgm:pt>
    <dgm:pt modelId="{E4645543-0176-4089-A08C-77CEA285B242}" type="parTrans" cxnId="{80EB971A-1C5A-4492-BC06-2CE77162CF3C}">
      <dgm:prSet/>
      <dgm:spPr/>
      <dgm:t>
        <a:bodyPr/>
        <a:lstStyle/>
        <a:p>
          <a:endParaRPr lang="en-US"/>
        </a:p>
      </dgm:t>
    </dgm:pt>
    <dgm:pt modelId="{1734B6FC-1D80-47E3-AD3B-9B06AD350A45}" type="sibTrans" cxnId="{80EB971A-1C5A-4492-BC06-2CE77162CF3C}">
      <dgm:prSet/>
      <dgm:spPr/>
      <dgm:t>
        <a:bodyPr/>
        <a:lstStyle/>
        <a:p>
          <a:endParaRPr lang="en-US"/>
        </a:p>
      </dgm:t>
    </dgm:pt>
    <dgm:pt modelId="{F52168A4-551E-410F-8B4B-966466DE6370}">
      <dgm:prSet phldrT="[Text]"/>
      <dgm:spPr/>
      <dgm:t>
        <a:bodyPr/>
        <a:lstStyle/>
        <a:p>
          <a:r>
            <a:rPr lang="en-US" dirty="0" smtClean="0">
              <a:latin typeface="Arial" pitchFamily="34" charset="0"/>
              <a:cs typeface="Arial" pitchFamily="34" charset="0"/>
            </a:rPr>
            <a:t>Detailed Tables</a:t>
          </a:r>
          <a:endParaRPr lang="en-US" dirty="0">
            <a:latin typeface="Arial" pitchFamily="34" charset="0"/>
            <a:cs typeface="Arial" pitchFamily="34" charset="0"/>
          </a:endParaRPr>
        </a:p>
      </dgm:t>
    </dgm:pt>
    <dgm:pt modelId="{8EBCFA5E-12EB-45D9-A312-8260CA3FB85A}" type="parTrans" cxnId="{AA86A73A-F40D-4E9C-BAE6-452AF4DB100F}">
      <dgm:prSet/>
      <dgm:spPr/>
      <dgm:t>
        <a:bodyPr/>
        <a:lstStyle/>
        <a:p>
          <a:endParaRPr lang="en-US"/>
        </a:p>
      </dgm:t>
    </dgm:pt>
    <dgm:pt modelId="{9933E3DD-5577-454A-B435-637B3F64372E}" type="sibTrans" cxnId="{AA86A73A-F40D-4E9C-BAE6-452AF4DB100F}">
      <dgm:prSet/>
      <dgm:spPr/>
      <dgm:t>
        <a:bodyPr/>
        <a:lstStyle/>
        <a:p>
          <a:endParaRPr lang="en-US"/>
        </a:p>
      </dgm:t>
    </dgm:pt>
    <dgm:pt modelId="{C6340680-A74D-4DE2-BAD0-22D6DC4A8B3B}">
      <dgm:prSet phldrT="[Text]"/>
      <dgm:spPr/>
      <dgm:t>
        <a:bodyPr/>
        <a:lstStyle/>
        <a:p>
          <a:r>
            <a:rPr lang="en-US" dirty="0" smtClean="0">
              <a:latin typeface="Arial" pitchFamily="34" charset="0"/>
              <a:cs typeface="Arial" pitchFamily="34" charset="0"/>
            </a:rPr>
            <a:t>Geographic Comparison Tables</a:t>
          </a:r>
          <a:endParaRPr lang="en-US" dirty="0">
            <a:latin typeface="Arial" pitchFamily="34" charset="0"/>
            <a:cs typeface="Arial" pitchFamily="34" charset="0"/>
          </a:endParaRPr>
        </a:p>
      </dgm:t>
    </dgm:pt>
    <dgm:pt modelId="{5F7E67A2-2574-4538-8E6B-68D4B1451105}" type="parTrans" cxnId="{8CDEFA70-96E6-4AB4-8001-E61448535E72}">
      <dgm:prSet/>
      <dgm:spPr/>
      <dgm:t>
        <a:bodyPr/>
        <a:lstStyle/>
        <a:p>
          <a:endParaRPr lang="en-US"/>
        </a:p>
      </dgm:t>
    </dgm:pt>
    <dgm:pt modelId="{F6FC99AC-EA5F-4729-9C8B-820B7FF26FDE}" type="sibTrans" cxnId="{8CDEFA70-96E6-4AB4-8001-E61448535E72}">
      <dgm:prSet/>
      <dgm:spPr/>
      <dgm:t>
        <a:bodyPr/>
        <a:lstStyle/>
        <a:p>
          <a:endParaRPr lang="en-US"/>
        </a:p>
      </dgm:t>
    </dgm:pt>
    <dgm:pt modelId="{81CDD201-AFBC-44E5-88FB-97BB3AD7F179}">
      <dgm:prSet phldrT="[Text]"/>
      <dgm:spPr/>
      <dgm:t>
        <a:bodyPr/>
        <a:lstStyle/>
        <a:p>
          <a:r>
            <a:rPr lang="en-US" dirty="0" smtClean="0">
              <a:latin typeface="Arial" pitchFamily="34" charset="0"/>
              <a:cs typeface="Arial" pitchFamily="34" charset="0"/>
            </a:rPr>
            <a:t>Public Use Microdata Sample File</a:t>
          </a:r>
          <a:endParaRPr lang="en-US" dirty="0">
            <a:latin typeface="Arial" pitchFamily="34" charset="0"/>
            <a:cs typeface="Arial" pitchFamily="34" charset="0"/>
          </a:endParaRPr>
        </a:p>
      </dgm:t>
    </dgm:pt>
    <dgm:pt modelId="{CCE7ADA9-B6F2-4A0F-B748-86D497C1203B}" type="parTrans" cxnId="{7E0ADE9D-99CF-4675-8096-D6D0E4B81FDC}">
      <dgm:prSet/>
      <dgm:spPr/>
      <dgm:t>
        <a:bodyPr/>
        <a:lstStyle/>
        <a:p>
          <a:endParaRPr lang="en-US"/>
        </a:p>
      </dgm:t>
    </dgm:pt>
    <dgm:pt modelId="{F7641D3F-F496-4DEE-8DDD-0B32A9A3E899}" type="sibTrans" cxnId="{7E0ADE9D-99CF-4675-8096-D6D0E4B81FDC}">
      <dgm:prSet/>
      <dgm:spPr/>
      <dgm:t>
        <a:bodyPr/>
        <a:lstStyle/>
        <a:p>
          <a:endParaRPr lang="en-US"/>
        </a:p>
      </dgm:t>
    </dgm:pt>
    <dgm:pt modelId="{C106C44D-D6D9-45B6-AF13-E08EB4A77995}">
      <dgm:prSet phldrT="[Text]"/>
      <dgm:spPr/>
      <dgm:t>
        <a:bodyPr/>
        <a:lstStyle/>
        <a:p>
          <a:r>
            <a:rPr lang="en-US" dirty="0" smtClean="0">
              <a:latin typeface="Arial" pitchFamily="34" charset="0"/>
              <a:cs typeface="Arial" pitchFamily="34" charset="0"/>
            </a:rPr>
            <a:t>Narrative Profile</a:t>
          </a:r>
          <a:endParaRPr lang="en-US" dirty="0">
            <a:latin typeface="Arial" pitchFamily="34" charset="0"/>
            <a:cs typeface="Arial" pitchFamily="34" charset="0"/>
          </a:endParaRPr>
        </a:p>
      </dgm:t>
    </dgm:pt>
    <dgm:pt modelId="{0ACE8B6A-C2A2-4ACF-86D0-4C35CE9A66C1}" type="parTrans" cxnId="{B840F4A4-37C8-48F0-A7E5-61FFFBEA9BD9}">
      <dgm:prSet/>
      <dgm:spPr/>
      <dgm:t>
        <a:bodyPr/>
        <a:lstStyle/>
        <a:p>
          <a:endParaRPr lang="en-US"/>
        </a:p>
      </dgm:t>
    </dgm:pt>
    <dgm:pt modelId="{03B07A24-C47A-4E41-9EF2-6910659C3E00}" type="sibTrans" cxnId="{B840F4A4-37C8-48F0-A7E5-61FFFBEA9BD9}">
      <dgm:prSet/>
      <dgm:spPr/>
      <dgm:t>
        <a:bodyPr/>
        <a:lstStyle/>
        <a:p>
          <a:endParaRPr lang="en-US"/>
        </a:p>
      </dgm:t>
    </dgm:pt>
    <dgm:pt modelId="{1DDF1118-04CE-4EA2-AEBD-90DBBCF16E21}">
      <dgm:prSet phldrT="[Text]"/>
      <dgm:spPr/>
      <dgm:t>
        <a:bodyPr/>
        <a:lstStyle/>
        <a:p>
          <a:endParaRPr lang="en-US" dirty="0">
            <a:latin typeface="Arial" pitchFamily="34" charset="0"/>
            <a:cs typeface="Arial" pitchFamily="34" charset="0"/>
          </a:endParaRPr>
        </a:p>
      </dgm:t>
    </dgm:pt>
    <dgm:pt modelId="{9DB68EB2-FDD1-407E-99D3-FF533EBAEACC}" type="parTrans" cxnId="{4B0CE6B7-9169-44FF-BB51-A9E080F25A41}">
      <dgm:prSet/>
      <dgm:spPr/>
      <dgm:t>
        <a:bodyPr/>
        <a:lstStyle/>
        <a:p>
          <a:endParaRPr lang="en-US"/>
        </a:p>
      </dgm:t>
    </dgm:pt>
    <dgm:pt modelId="{A13E91B1-5F93-476A-A968-1985C3DCCEE0}" type="sibTrans" cxnId="{4B0CE6B7-9169-44FF-BB51-A9E080F25A41}">
      <dgm:prSet/>
      <dgm:spPr/>
      <dgm:t>
        <a:bodyPr/>
        <a:lstStyle/>
        <a:p>
          <a:endParaRPr lang="en-US"/>
        </a:p>
      </dgm:t>
    </dgm:pt>
    <dgm:pt modelId="{922E4684-C25A-41B7-98D8-DAA4A888FD39}">
      <dgm:prSet phldrT="[Text]"/>
      <dgm:spPr/>
      <dgm:t>
        <a:bodyPr/>
        <a:lstStyle/>
        <a:p>
          <a:endParaRPr lang="en-US" dirty="0">
            <a:latin typeface="Arial" pitchFamily="34" charset="0"/>
            <a:cs typeface="Arial" pitchFamily="34" charset="0"/>
          </a:endParaRPr>
        </a:p>
      </dgm:t>
    </dgm:pt>
    <dgm:pt modelId="{7C4C0AD2-5816-401A-B5D7-4CC6E97CA575}" type="parTrans" cxnId="{C1C1995F-C14A-44B7-A33D-D2399F5FEEB8}">
      <dgm:prSet/>
      <dgm:spPr/>
      <dgm:t>
        <a:bodyPr/>
        <a:lstStyle/>
        <a:p>
          <a:endParaRPr lang="en-US"/>
        </a:p>
      </dgm:t>
    </dgm:pt>
    <dgm:pt modelId="{9F192338-7E8C-470D-B0A5-65C79F0650DD}" type="sibTrans" cxnId="{C1C1995F-C14A-44B7-A33D-D2399F5FEEB8}">
      <dgm:prSet/>
      <dgm:spPr/>
      <dgm:t>
        <a:bodyPr/>
        <a:lstStyle/>
        <a:p>
          <a:endParaRPr lang="en-US"/>
        </a:p>
      </dgm:t>
    </dgm:pt>
    <dgm:pt modelId="{7B9E8473-0EF2-40C8-AD78-F22688E8AB53}">
      <dgm:prSet phldrT="[Text]"/>
      <dgm:spPr/>
      <dgm:t>
        <a:bodyPr/>
        <a:lstStyle/>
        <a:p>
          <a:endParaRPr lang="en-US" dirty="0">
            <a:latin typeface="Arial" pitchFamily="34" charset="0"/>
            <a:cs typeface="Arial" pitchFamily="34" charset="0"/>
          </a:endParaRPr>
        </a:p>
      </dgm:t>
    </dgm:pt>
    <dgm:pt modelId="{8E8CD994-CADD-4F1D-8CEA-84F080C7B73B}" type="parTrans" cxnId="{DD0FB097-2270-48FF-89A3-710131D6FCF0}">
      <dgm:prSet/>
      <dgm:spPr/>
      <dgm:t>
        <a:bodyPr/>
        <a:lstStyle/>
        <a:p>
          <a:endParaRPr lang="en-US"/>
        </a:p>
      </dgm:t>
    </dgm:pt>
    <dgm:pt modelId="{F4C6E914-29E7-44CA-A8A4-5237315527B6}" type="sibTrans" cxnId="{DD0FB097-2270-48FF-89A3-710131D6FCF0}">
      <dgm:prSet/>
      <dgm:spPr/>
      <dgm:t>
        <a:bodyPr/>
        <a:lstStyle/>
        <a:p>
          <a:endParaRPr lang="en-US"/>
        </a:p>
      </dgm:t>
    </dgm:pt>
    <dgm:pt modelId="{1891D035-F412-4EE3-8D87-FE512838BAE9}">
      <dgm:prSet phldrT="[Text]"/>
      <dgm:spPr/>
      <dgm:t>
        <a:bodyPr/>
        <a:lstStyle/>
        <a:p>
          <a:endParaRPr lang="en-US" dirty="0">
            <a:latin typeface="Arial" pitchFamily="34" charset="0"/>
            <a:cs typeface="Arial" pitchFamily="34" charset="0"/>
          </a:endParaRPr>
        </a:p>
      </dgm:t>
    </dgm:pt>
    <dgm:pt modelId="{AD9F777E-BF73-46AB-B575-12BB39BF18F3}" type="parTrans" cxnId="{AFC008BF-48CA-4D25-B9C0-CA5D7EE2F603}">
      <dgm:prSet/>
      <dgm:spPr/>
      <dgm:t>
        <a:bodyPr/>
        <a:lstStyle/>
        <a:p>
          <a:endParaRPr lang="en-US"/>
        </a:p>
      </dgm:t>
    </dgm:pt>
    <dgm:pt modelId="{64AC0E35-E6CC-447E-A793-55D144A40C1E}" type="sibTrans" cxnId="{AFC008BF-48CA-4D25-B9C0-CA5D7EE2F603}">
      <dgm:prSet/>
      <dgm:spPr/>
      <dgm:t>
        <a:bodyPr/>
        <a:lstStyle/>
        <a:p>
          <a:endParaRPr lang="en-US"/>
        </a:p>
      </dgm:t>
    </dgm:pt>
    <dgm:pt modelId="{253FD72C-3D0D-4E71-BBF7-6B9347E3C5CD}">
      <dgm:prSet phldrT="[Text]"/>
      <dgm:spPr/>
      <dgm:t>
        <a:bodyPr/>
        <a:lstStyle/>
        <a:p>
          <a:endParaRPr lang="en-US" dirty="0">
            <a:latin typeface="Arial" pitchFamily="34" charset="0"/>
            <a:cs typeface="Arial" pitchFamily="34" charset="0"/>
          </a:endParaRPr>
        </a:p>
      </dgm:t>
    </dgm:pt>
    <dgm:pt modelId="{A639A863-F263-4D13-932F-13EB86E3EE07}" type="parTrans" cxnId="{A1E56785-3D13-4586-9988-5E6A0BE10447}">
      <dgm:prSet/>
      <dgm:spPr/>
      <dgm:t>
        <a:bodyPr/>
        <a:lstStyle/>
        <a:p>
          <a:endParaRPr lang="en-US"/>
        </a:p>
      </dgm:t>
    </dgm:pt>
    <dgm:pt modelId="{1B834BEA-5CE1-474E-A831-4B55EF7C7CE8}" type="sibTrans" cxnId="{A1E56785-3D13-4586-9988-5E6A0BE10447}">
      <dgm:prSet/>
      <dgm:spPr/>
      <dgm:t>
        <a:bodyPr/>
        <a:lstStyle/>
        <a:p>
          <a:endParaRPr lang="en-US"/>
        </a:p>
      </dgm:t>
    </dgm:pt>
    <dgm:pt modelId="{8BF0038B-6DF3-4218-BCE4-058E5A44CA53}">
      <dgm:prSet phldrT="[Text]"/>
      <dgm:spPr/>
      <dgm:t>
        <a:bodyPr/>
        <a:lstStyle/>
        <a:p>
          <a:r>
            <a:rPr lang="en-US" dirty="0" smtClean="0">
              <a:latin typeface="Arial" pitchFamily="34" charset="0"/>
              <a:cs typeface="Arial" pitchFamily="34" charset="0"/>
            </a:rPr>
            <a:t>Narrative Profile</a:t>
          </a:r>
          <a:endParaRPr lang="en-US" dirty="0">
            <a:latin typeface="Arial" pitchFamily="34" charset="0"/>
            <a:cs typeface="Arial" pitchFamily="34" charset="0"/>
          </a:endParaRPr>
        </a:p>
      </dgm:t>
    </dgm:pt>
    <dgm:pt modelId="{44D640C7-4C6E-4613-A320-3048E3505212}" type="parTrans" cxnId="{235DFA55-FAD7-4FE3-8847-E46AE9760FCD}">
      <dgm:prSet/>
      <dgm:spPr/>
      <dgm:t>
        <a:bodyPr/>
        <a:lstStyle/>
        <a:p>
          <a:endParaRPr lang="en-US"/>
        </a:p>
      </dgm:t>
    </dgm:pt>
    <dgm:pt modelId="{E2D3691D-1E5D-4E69-B44B-6ADD64782C03}" type="sibTrans" cxnId="{235DFA55-FAD7-4FE3-8847-E46AE9760FCD}">
      <dgm:prSet/>
      <dgm:spPr/>
      <dgm:t>
        <a:bodyPr/>
        <a:lstStyle/>
        <a:p>
          <a:endParaRPr lang="en-US"/>
        </a:p>
      </dgm:t>
    </dgm:pt>
    <dgm:pt modelId="{E93BFCC6-7B52-425D-9998-E24BC4C53394}">
      <dgm:prSet phldrT="[Text]"/>
      <dgm:spPr/>
      <dgm:t>
        <a:bodyPr/>
        <a:lstStyle/>
        <a:p>
          <a:endParaRPr lang="en-US" dirty="0">
            <a:latin typeface="Arial" pitchFamily="34" charset="0"/>
            <a:cs typeface="Arial" pitchFamily="34" charset="0"/>
          </a:endParaRPr>
        </a:p>
      </dgm:t>
    </dgm:pt>
    <dgm:pt modelId="{4A9EEDEF-91E0-4888-88B1-1FD7E72A08B9}" type="parTrans" cxnId="{4FCAB414-56BA-42D8-B5FC-521CFD162A88}">
      <dgm:prSet/>
      <dgm:spPr/>
      <dgm:t>
        <a:bodyPr/>
        <a:lstStyle/>
        <a:p>
          <a:endParaRPr lang="en-US"/>
        </a:p>
      </dgm:t>
    </dgm:pt>
    <dgm:pt modelId="{FFD9ABE0-27CD-4CAC-B251-A690FDD0F4EA}" type="sibTrans" cxnId="{4FCAB414-56BA-42D8-B5FC-521CFD162A88}">
      <dgm:prSet/>
      <dgm:spPr/>
      <dgm:t>
        <a:bodyPr/>
        <a:lstStyle/>
        <a:p>
          <a:endParaRPr lang="en-US"/>
        </a:p>
      </dgm:t>
    </dgm:pt>
    <dgm:pt modelId="{AB63B26E-780E-43CF-8F21-4319FD11477A}">
      <dgm:prSet phldrT="[Text]"/>
      <dgm:spPr/>
      <dgm:t>
        <a:bodyPr/>
        <a:lstStyle/>
        <a:p>
          <a:endParaRPr lang="en-US" dirty="0">
            <a:latin typeface="Arial" pitchFamily="34" charset="0"/>
            <a:cs typeface="Arial" pitchFamily="34" charset="0"/>
          </a:endParaRPr>
        </a:p>
      </dgm:t>
    </dgm:pt>
    <dgm:pt modelId="{EA8A41B3-7B95-42CB-BE33-D80E6F1719B7}" type="parTrans" cxnId="{60AD9216-6215-4534-A879-DE2DFF47020B}">
      <dgm:prSet/>
      <dgm:spPr/>
      <dgm:t>
        <a:bodyPr/>
        <a:lstStyle/>
        <a:p>
          <a:endParaRPr lang="en-US"/>
        </a:p>
      </dgm:t>
    </dgm:pt>
    <dgm:pt modelId="{5E712529-7868-47D7-8A92-5E63F58EDFCD}" type="sibTrans" cxnId="{60AD9216-6215-4534-A879-DE2DFF47020B}">
      <dgm:prSet/>
      <dgm:spPr/>
      <dgm:t>
        <a:bodyPr/>
        <a:lstStyle/>
        <a:p>
          <a:endParaRPr lang="en-US"/>
        </a:p>
      </dgm:t>
    </dgm:pt>
    <dgm:pt modelId="{8A03B63D-1FE7-44D7-A038-347273CFDBFE}" type="pres">
      <dgm:prSet presAssocID="{BFC27FF6-054D-4D63-8A42-3B76D07FF38D}" presName="Name0" presStyleCnt="0">
        <dgm:presLayoutVars>
          <dgm:dir/>
          <dgm:animLvl val="lvl"/>
          <dgm:resizeHandles val="exact"/>
        </dgm:presLayoutVars>
      </dgm:prSet>
      <dgm:spPr/>
      <dgm:t>
        <a:bodyPr/>
        <a:lstStyle/>
        <a:p>
          <a:endParaRPr lang="en-US"/>
        </a:p>
      </dgm:t>
    </dgm:pt>
    <dgm:pt modelId="{B8A9FDF0-09BD-4C8C-8A10-8544002888D9}" type="pres">
      <dgm:prSet presAssocID="{8BB9BFC5-A306-41C5-9DC9-550DCC010B50}" presName="composite" presStyleCnt="0"/>
      <dgm:spPr/>
    </dgm:pt>
    <dgm:pt modelId="{919A6E63-20EB-4712-B438-B8A3FB19A8A2}" type="pres">
      <dgm:prSet presAssocID="{8BB9BFC5-A306-41C5-9DC9-550DCC010B50}" presName="parTx" presStyleLbl="alignNode1" presStyleIdx="0" presStyleCnt="3">
        <dgm:presLayoutVars>
          <dgm:chMax val="0"/>
          <dgm:chPref val="0"/>
          <dgm:bulletEnabled val="1"/>
        </dgm:presLayoutVars>
      </dgm:prSet>
      <dgm:spPr/>
      <dgm:t>
        <a:bodyPr/>
        <a:lstStyle/>
        <a:p>
          <a:endParaRPr lang="en-US"/>
        </a:p>
      </dgm:t>
    </dgm:pt>
    <dgm:pt modelId="{2C7B72CD-1FDF-47BA-BF7A-5075DCAD5BFE}" type="pres">
      <dgm:prSet presAssocID="{8BB9BFC5-A306-41C5-9DC9-550DCC010B50}" presName="desTx" presStyleLbl="alignAccFollowNode1" presStyleIdx="0" presStyleCnt="3">
        <dgm:presLayoutVars>
          <dgm:bulletEnabled val="1"/>
        </dgm:presLayoutVars>
      </dgm:prSet>
      <dgm:spPr/>
      <dgm:t>
        <a:bodyPr/>
        <a:lstStyle/>
        <a:p>
          <a:endParaRPr lang="en-US"/>
        </a:p>
      </dgm:t>
    </dgm:pt>
    <dgm:pt modelId="{F69F56F6-FEF7-425A-9409-2E10745A98C2}" type="pres">
      <dgm:prSet presAssocID="{CD43FA2B-45BF-4EDF-8EF6-8362F92E452F}" presName="space" presStyleCnt="0"/>
      <dgm:spPr/>
    </dgm:pt>
    <dgm:pt modelId="{9B75AE2F-1373-4CE4-AEC3-066A7BCAB44C}" type="pres">
      <dgm:prSet presAssocID="{5DEE55BC-7459-4FF8-83C9-6E3074AAB794}" presName="composite" presStyleCnt="0"/>
      <dgm:spPr/>
    </dgm:pt>
    <dgm:pt modelId="{1B964546-46DF-4DA9-8396-4285BA1B9C99}" type="pres">
      <dgm:prSet presAssocID="{5DEE55BC-7459-4FF8-83C9-6E3074AAB794}" presName="parTx" presStyleLbl="alignNode1" presStyleIdx="1" presStyleCnt="3">
        <dgm:presLayoutVars>
          <dgm:chMax val="0"/>
          <dgm:chPref val="0"/>
          <dgm:bulletEnabled val="1"/>
        </dgm:presLayoutVars>
      </dgm:prSet>
      <dgm:spPr/>
      <dgm:t>
        <a:bodyPr/>
        <a:lstStyle/>
        <a:p>
          <a:endParaRPr lang="en-US"/>
        </a:p>
      </dgm:t>
    </dgm:pt>
    <dgm:pt modelId="{4966C8C2-9E34-4B77-981F-803C62D1E27C}" type="pres">
      <dgm:prSet presAssocID="{5DEE55BC-7459-4FF8-83C9-6E3074AAB794}" presName="desTx" presStyleLbl="alignAccFollowNode1" presStyleIdx="1" presStyleCnt="3">
        <dgm:presLayoutVars>
          <dgm:bulletEnabled val="1"/>
        </dgm:presLayoutVars>
      </dgm:prSet>
      <dgm:spPr/>
      <dgm:t>
        <a:bodyPr/>
        <a:lstStyle/>
        <a:p>
          <a:endParaRPr lang="en-US"/>
        </a:p>
      </dgm:t>
    </dgm:pt>
    <dgm:pt modelId="{480518BD-8597-4EF9-AC95-7958ADA78EFE}" type="pres">
      <dgm:prSet presAssocID="{FEA9B4BA-F7CE-4CE0-ADB5-D5F5D7D8F8D2}" presName="space" presStyleCnt="0"/>
      <dgm:spPr/>
    </dgm:pt>
    <dgm:pt modelId="{AE4DD771-6394-4663-B1C4-59D9FC96E972}" type="pres">
      <dgm:prSet presAssocID="{70F1BED1-E842-4598-91B1-30EE156C0D52}" presName="composite" presStyleCnt="0"/>
      <dgm:spPr/>
    </dgm:pt>
    <dgm:pt modelId="{EF1F7950-D3CA-4F35-99AC-1B7A6D833369}" type="pres">
      <dgm:prSet presAssocID="{70F1BED1-E842-4598-91B1-30EE156C0D52}" presName="parTx" presStyleLbl="alignNode1" presStyleIdx="2" presStyleCnt="3">
        <dgm:presLayoutVars>
          <dgm:chMax val="0"/>
          <dgm:chPref val="0"/>
          <dgm:bulletEnabled val="1"/>
        </dgm:presLayoutVars>
      </dgm:prSet>
      <dgm:spPr/>
      <dgm:t>
        <a:bodyPr/>
        <a:lstStyle/>
        <a:p>
          <a:endParaRPr lang="en-US"/>
        </a:p>
      </dgm:t>
    </dgm:pt>
    <dgm:pt modelId="{6809B3A7-68BD-48D1-BE1C-6A2AF1ADEDFF}" type="pres">
      <dgm:prSet presAssocID="{70F1BED1-E842-4598-91B1-30EE156C0D52}" presName="desTx" presStyleLbl="alignAccFollowNode1" presStyleIdx="2" presStyleCnt="3">
        <dgm:presLayoutVars>
          <dgm:bulletEnabled val="1"/>
        </dgm:presLayoutVars>
      </dgm:prSet>
      <dgm:spPr/>
      <dgm:t>
        <a:bodyPr/>
        <a:lstStyle/>
        <a:p>
          <a:endParaRPr lang="en-US"/>
        </a:p>
      </dgm:t>
    </dgm:pt>
  </dgm:ptLst>
  <dgm:cxnLst>
    <dgm:cxn modelId="{6505517C-C5B8-4D48-BF7E-EA57EA62DDBA}" type="presOf" srcId="{7B9E8473-0EF2-40C8-AD78-F22688E8AB53}" destId="{6809B3A7-68BD-48D1-BE1C-6A2AF1ADEDFF}" srcOrd="0" destOrd="2" presId="urn:microsoft.com/office/officeart/2005/8/layout/hList1"/>
    <dgm:cxn modelId="{6E1DA201-8228-48CA-8878-780C5AC0EC79}" type="presOf" srcId="{1DDF1118-04CE-4EA2-AEBD-90DBBCF16E21}" destId="{4966C8C2-9E34-4B77-981F-803C62D1E27C}" srcOrd="0" destOrd="4" presId="urn:microsoft.com/office/officeart/2005/8/layout/hList1"/>
    <dgm:cxn modelId="{835FB08E-A3FB-4010-879B-DF6E504B8120}" type="presOf" srcId="{021CF400-4BBF-4B20-93A6-B9837CD4E433}" destId="{6809B3A7-68BD-48D1-BE1C-6A2AF1ADEDFF}" srcOrd="0" destOrd="0" presId="urn:microsoft.com/office/officeart/2005/8/layout/hList1"/>
    <dgm:cxn modelId="{584FC7DB-B3D8-460E-99D8-43542D4663A1}" srcId="{5DEE55BC-7459-4FF8-83C9-6E3074AAB794}" destId="{1946F34C-2330-4BBF-BA01-A4CAEE18BA99}" srcOrd="8" destOrd="0" parTransId="{6F5CEC07-B01A-4B61-83A6-3ACD5BC71722}" sibTransId="{53019D7C-2565-4CAA-9B26-0C86325A22EB}"/>
    <dgm:cxn modelId="{6AED4389-C9F4-4D14-85B8-3AB68298B68F}" srcId="{8BB9BFC5-A306-41C5-9DC9-550DCC010B50}" destId="{F96631FB-ECD1-4215-BE40-5413F4C20D67}" srcOrd="2" destOrd="0" parTransId="{73EA27A5-C064-48F6-8C1F-B2D466110888}" sibTransId="{080F1D4C-737C-4300-8755-4536232868C3}"/>
    <dgm:cxn modelId="{4DF273AF-EBF7-4994-8EE8-E1CB6F38F440}" srcId="{5DEE55BC-7459-4FF8-83C9-6E3074AAB794}" destId="{58A66C75-69AE-40AB-81F9-0D035EA75B3D}" srcOrd="5" destOrd="0" parTransId="{B1790794-862E-4797-8508-E3EBD3B0D486}" sibTransId="{04114C45-BE3F-45D0-B03E-DD9FBA4F9294}"/>
    <dgm:cxn modelId="{AA86A73A-F40D-4E9C-BAE6-452AF4DB100F}" srcId="{70F1BED1-E842-4598-91B1-30EE156C0D52}" destId="{F52168A4-551E-410F-8B4B-966466DE6370}" srcOrd="7" destOrd="0" parTransId="{8EBCFA5E-12EB-45D9-A312-8260CA3FB85A}" sibTransId="{9933E3DD-5577-454A-B435-637B3F64372E}"/>
    <dgm:cxn modelId="{33144787-75FF-4369-94CA-62705281F134}" srcId="{8BB9BFC5-A306-41C5-9DC9-550DCC010B50}" destId="{ACF2C764-7353-4C7D-AB41-6B818B59CC4D}" srcOrd="5" destOrd="0" parTransId="{37CC45A6-3C43-482B-A530-BD8B7BA08AD6}" sibTransId="{2154F932-DDF4-4DB9-A64E-D64587569DF9}"/>
    <dgm:cxn modelId="{3BE26BAB-240B-4FE6-B6C3-9AB17F6795D2}" type="presOf" srcId="{3A13540F-0907-4833-A2C7-1508A2FCAC8C}" destId="{2C7B72CD-1FDF-47BA-BF7A-5075DCAD5BFE}" srcOrd="0" destOrd="8" presId="urn:microsoft.com/office/officeart/2005/8/layout/hList1"/>
    <dgm:cxn modelId="{4B0CE6B7-9169-44FF-BB51-A9E080F25A41}" srcId="{5DEE55BC-7459-4FF8-83C9-6E3074AAB794}" destId="{1DDF1118-04CE-4EA2-AEBD-90DBBCF16E21}" srcOrd="4" destOrd="0" parTransId="{9DB68EB2-FDD1-407E-99D3-FF533EBAEACC}" sibTransId="{A13E91B1-5F93-476A-A968-1985C3DCCEE0}"/>
    <dgm:cxn modelId="{B335A4B4-CC84-4E42-96EE-BAFA8239E41F}" type="presOf" srcId="{70F1BED1-E842-4598-91B1-30EE156C0D52}" destId="{EF1F7950-D3CA-4F35-99AC-1B7A6D833369}" srcOrd="0" destOrd="0" presId="urn:microsoft.com/office/officeart/2005/8/layout/hList1"/>
    <dgm:cxn modelId="{8CDEFA70-96E6-4AB4-8001-E61448535E72}" srcId="{70F1BED1-E842-4598-91B1-30EE156C0D52}" destId="{C6340680-A74D-4DE2-BAD0-22D6DC4A8B3B}" srcOrd="8" destOrd="0" parTransId="{5F7E67A2-2574-4538-8E6B-68D4B1451105}" sibTransId="{F6FC99AC-EA5F-4729-9C8B-820B7FF26FDE}"/>
    <dgm:cxn modelId="{35C69B79-B3F8-4150-909A-3E2D5F252FCE}" srcId="{8BB9BFC5-A306-41C5-9DC9-550DCC010B50}" destId="{3A13540F-0907-4833-A2C7-1508A2FCAC8C}" srcOrd="8" destOrd="0" parTransId="{111063EF-A078-4F0B-BF52-D24170293280}" sibTransId="{0575F2A8-07D3-4187-B138-539D4B6E8591}"/>
    <dgm:cxn modelId="{A1929803-7789-4D89-BC04-2B862C8F66C9}" type="presOf" srcId="{F52168A4-551E-410F-8B4B-966466DE6370}" destId="{6809B3A7-68BD-48D1-BE1C-6A2AF1ADEDFF}" srcOrd="0" destOrd="7" presId="urn:microsoft.com/office/officeart/2005/8/layout/hList1"/>
    <dgm:cxn modelId="{CD2EF7EB-FFF0-44FF-9844-04B1A54CDE9B}" type="presOf" srcId="{F96631FB-ECD1-4215-BE40-5413F4C20D67}" destId="{2C7B72CD-1FDF-47BA-BF7A-5075DCAD5BFE}" srcOrd="0" destOrd="2" presId="urn:microsoft.com/office/officeart/2005/8/layout/hList1"/>
    <dgm:cxn modelId="{3285E33C-92BB-4B04-A74D-02573C6781A7}" type="presOf" srcId="{C106C44D-D6D9-45B6-AF13-E08EB4A77995}" destId="{4966C8C2-9E34-4B77-981F-803C62D1E27C}" srcOrd="0" destOrd="1" presId="urn:microsoft.com/office/officeart/2005/8/layout/hList1"/>
    <dgm:cxn modelId="{42D68CBE-8308-4AC0-A921-B3A353CFE40F}" type="presOf" srcId="{922E4684-C25A-41B7-98D8-DAA4A888FD39}" destId="{6809B3A7-68BD-48D1-BE1C-6A2AF1ADEDFF}" srcOrd="0" destOrd="4" presId="urn:microsoft.com/office/officeart/2005/8/layout/hList1"/>
    <dgm:cxn modelId="{6B329D50-C09F-4A21-B541-87BC1F700D40}" srcId="{BFC27FF6-054D-4D63-8A42-3B76D07FF38D}" destId="{70F1BED1-E842-4598-91B1-30EE156C0D52}" srcOrd="2" destOrd="0" parTransId="{99006628-7424-471E-8582-5E2ABA555C73}" sibTransId="{1F83E7AE-DB9F-4147-ADDE-C0573CD22628}"/>
    <dgm:cxn modelId="{8CB8E387-6A9C-469B-836E-5BE6513F3D5D}" type="presOf" srcId="{30BF1FE6-5263-4BC6-967D-D41477749F3B}" destId="{4966C8C2-9E34-4B77-981F-803C62D1E27C}" srcOrd="0" destOrd="6" presId="urn:microsoft.com/office/officeart/2005/8/layout/hList1"/>
    <dgm:cxn modelId="{A1E56785-3D13-4586-9988-5E6A0BE10447}" srcId="{70F1BED1-E842-4598-91B1-30EE156C0D52}" destId="{253FD72C-3D0D-4E71-BBF7-6B9347E3C5CD}" srcOrd="3" destOrd="0" parTransId="{A639A863-F263-4D13-932F-13EB86E3EE07}" sibTransId="{1B834BEA-5CE1-474E-A831-4B55EF7C7CE8}"/>
    <dgm:cxn modelId="{F09F6BCF-04DA-430F-8A67-D8EACB413CBF}" type="presOf" srcId="{2B4AC7CF-FF63-46B4-B93D-4F15D59D8926}" destId="{2C7B72CD-1FDF-47BA-BF7A-5075DCAD5BFE}" srcOrd="0" destOrd="3" presId="urn:microsoft.com/office/officeart/2005/8/layout/hList1"/>
    <dgm:cxn modelId="{F8655C36-9BC1-4296-B448-214FFC90EF0B}" srcId="{8BB9BFC5-A306-41C5-9DC9-550DCC010B50}" destId="{5349E728-646D-4A79-94AB-6F97F844D3CA}" srcOrd="0" destOrd="0" parTransId="{02E2F0ED-CC81-425D-B5CD-5397A5D4746D}" sibTransId="{22A7ED04-513C-475C-BE19-2D5FDA2AE929}"/>
    <dgm:cxn modelId="{515B4FE7-C43A-46BD-B6DA-3E9DE708F653}" srcId="{5DEE55BC-7459-4FF8-83C9-6E3074AAB794}" destId="{B389D0C8-FA4C-4900-B985-DB63F1D5A221}" srcOrd="0" destOrd="0" parTransId="{25B1E0B6-F983-4A35-BDE4-CCEFCB9B28D2}" sibTransId="{BC7DC202-F890-4C6B-A703-819C865949BE}"/>
    <dgm:cxn modelId="{557F5272-4C5D-429E-B31C-00151CD3C601}" type="presOf" srcId="{A2C67DE4-2D6C-409E-8B33-F6633F3E4A35}" destId="{2C7B72CD-1FDF-47BA-BF7A-5075DCAD5BFE}" srcOrd="0" destOrd="7" presId="urn:microsoft.com/office/officeart/2005/8/layout/hList1"/>
    <dgm:cxn modelId="{83C5A6CA-305E-46E7-AB47-9B224C07C430}" srcId="{8BB9BFC5-A306-41C5-9DC9-550DCC010B50}" destId="{2B4AC7CF-FF63-46B4-B93D-4F15D59D8926}" srcOrd="3" destOrd="0" parTransId="{9566DAE0-4E4E-495C-82B0-90CAF3E8D22D}" sibTransId="{E2AC3E47-EAD6-4B6E-8C01-8A8F1270B353}"/>
    <dgm:cxn modelId="{D6493A45-7557-42EF-8918-D5FC7D33FA12}" type="presOf" srcId="{C6340680-A74D-4DE2-BAD0-22D6DC4A8B3B}" destId="{6809B3A7-68BD-48D1-BE1C-6A2AF1ADEDFF}" srcOrd="0" destOrd="8" presId="urn:microsoft.com/office/officeart/2005/8/layout/hList1"/>
    <dgm:cxn modelId="{72668EC0-DFC2-4641-BBCC-D1EB08E3478F}" srcId="{BFC27FF6-054D-4D63-8A42-3B76D07FF38D}" destId="{8BB9BFC5-A306-41C5-9DC9-550DCC010B50}" srcOrd="0" destOrd="0" parTransId="{ED751A6D-29A0-4E47-86DD-C551C9CA0A6D}" sibTransId="{CD43FA2B-45BF-4EDF-8EF6-8362F92E452F}"/>
    <dgm:cxn modelId="{9F662D3A-4684-4654-9BA0-A8E8A3A81D11}" type="presOf" srcId="{1946F34C-2330-4BBF-BA01-A4CAEE18BA99}" destId="{4966C8C2-9E34-4B77-981F-803C62D1E27C}" srcOrd="0" destOrd="8" presId="urn:microsoft.com/office/officeart/2005/8/layout/hList1"/>
    <dgm:cxn modelId="{C47B3837-6F4A-4281-9863-11F82ED9256A}" type="presOf" srcId="{5349E728-646D-4A79-94AB-6F97F844D3CA}" destId="{2C7B72CD-1FDF-47BA-BF7A-5075DCAD5BFE}" srcOrd="0" destOrd="0" presId="urn:microsoft.com/office/officeart/2005/8/layout/hList1"/>
    <dgm:cxn modelId="{D6CBB073-0F1B-4107-9B1B-8D8193FC2FFD}" type="presOf" srcId="{8F44771E-BE5C-49CC-BF0B-76C6BB71FB21}" destId="{2C7B72CD-1FDF-47BA-BF7A-5075DCAD5BFE}" srcOrd="0" destOrd="4" presId="urn:microsoft.com/office/officeart/2005/8/layout/hList1"/>
    <dgm:cxn modelId="{8A69F1AC-F97E-4130-BD35-9EA90B2CAE2E}" type="presOf" srcId="{58A66C75-69AE-40AB-81F9-0D035EA75B3D}" destId="{4966C8C2-9E34-4B77-981F-803C62D1E27C}" srcOrd="0" destOrd="5" presId="urn:microsoft.com/office/officeart/2005/8/layout/hList1"/>
    <dgm:cxn modelId="{E74CA665-76CE-4112-B512-005123AC7C83}" srcId="{5DEE55BC-7459-4FF8-83C9-6E3074AAB794}" destId="{3B6A8DE8-AF9F-4713-9323-AE303E0EDD9F}" srcOrd="7" destOrd="0" parTransId="{1C02F9DC-E95A-4D6B-B347-B5247CE435CC}" sibTransId="{FC61AD02-D55D-4CEB-86D7-99E0560AB93A}"/>
    <dgm:cxn modelId="{6BB6C6B4-0DB2-48FD-908D-55BC68DEC2CC}" type="presOf" srcId="{8BF0038B-6DF3-4218-BCE4-058E5A44CA53}" destId="{2C7B72CD-1FDF-47BA-BF7A-5075DCAD5BFE}" srcOrd="0" destOrd="1" presId="urn:microsoft.com/office/officeart/2005/8/layout/hList1"/>
    <dgm:cxn modelId="{4FCAB414-56BA-42D8-B5FC-521CFD162A88}" srcId="{5DEE55BC-7459-4FF8-83C9-6E3074AAB794}" destId="{E93BFCC6-7B52-425D-9998-E24BC4C53394}" srcOrd="2" destOrd="0" parTransId="{4A9EEDEF-91E0-4888-88B1-1FD7E72A08B9}" sibTransId="{FFD9ABE0-27CD-4CAC-B251-A690FDD0F4EA}"/>
    <dgm:cxn modelId="{B840F4A4-37C8-48F0-A7E5-61FFFBEA9BD9}" srcId="{5DEE55BC-7459-4FF8-83C9-6E3074AAB794}" destId="{C106C44D-D6D9-45B6-AF13-E08EB4A77995}" srcOrd="1" destOrd="0" parTransId="{0ACE8B6A-C2A2-4ACF-86D0-4C35CE9A66C1}" sibTransId="{03B07A24-C47A-4E41-9EF2-6910659C3E00}"/>
    <dgm:cxn modelId="{DD0FB097-2270-48FF-89A3-710131D6FCF0}" srcId="{70F1BED1-E842-4598-91B1-30EE156C0D52}" destId="{7B9E8473-0EF2-40C8-AD78-F22688E8AB53}" srcOrd="2" destOrd="0" parTransId="{8E8CD994-CADD-4F1D-8CEA-84F080C7B73B}" sibTransId="{F4C6E914-29E7-44CA-A8A4-5237315527B6}"/>
    <dgm:cxn modelId="{64E1E290-5EBF-40E2-99C5-F5D42EE9A54F}" srcId="{8BB9BFC5-A306-41C5-9DC9-550DCC010B50}" destId="{A2C67DE4-2D6C-409E-8B33-F6633F3E4A35}" srcOrd="7" destOrd="0" parTransId="{7D6E3486-8BB2-4A1F-A156-477AE57FFFBF}" sibTransId="{AA187563-4CC8-4AB2-ACCD-050D4C237B15}"/>
    <dgm:cxn modelId="{A8A69D55-43A0-4078-8FC6-C096DFC1937D}" srcId="{8BB9BFC5-A306-41C5-9DC9-550DCC010B50}" destId="{C1E8E950-10A1-4292-B6FC-846C741A1828}" srcOrd="6" destOrd="0" parTransId="{1044C8F0-C438-4A5A-8C9E-D3088D6CFEEE}" sibTransId="{7F2C1910-9E39-4084-BCDB-BA8DD8EA1814}"/>
    <dgm:cxn modelId="{C74C99DE-E1CF-47E2-A7AE-B54B8AF150ED}" srcId="{8BB9BFC5-A306-41C5-9DC9-550DCC010B50}" destId="{8F44771E-BE5C-49CC-BF0B-76C6BB71FB21}" srcOrd="4" destOrd="0" parTransId="{0BBEC86D-3E81-47CC-A80E-98A24FCA2A24}" sibTransId="{8FB26684-C7BD-4239-B900-5C816202898D}"/>
    <dgm:cxn modelId="{F0DFFAF1-06EA-4EAE-B176-A664933ED49D}" srcId="{5DEE55BC-7459-4FF8-83C9-6E3074AAB794}" destId="{30BF1FE6-5263-4BC6-967D-D41477749F3B}" srcOrd="6" destOrd="0" parTransId="{732FAD9C-B9BD-4DEE-B289-503BB5E1ABAD}" sibTransId="{364C9C3A-8485-44B0-905B-B9C6FFBB35F8}"/>
    <dgm:cxn modelId="{E8662F6D-9CFD-4C7A-8BF0-3F72928854F7}" type="presOf" srcId="{ACF2C764-7353-4C7D-AB41-6B818B59CC4D}" destId="{2C7B72CD-1FDF-47BA-BF7A-5075DCAD5BFE}" srcOrd="0" destOrd="5" presId="urn:microsoft.com/office/officeart/2005/8/layout/hList1"/>
    <dgm:cxn modelId="{B3024F63-2289-4BBB-BC67-C2F259BE66F9}" type="presOf" srcId="{1891D035-F412-4EE3-8D87-FE512838BAE9}" destId="{6809B3A7-68BD-48D1-BE1C-6A2AF1ADEDFF}" srcOrd="0" destOrd="1" presId="urn:microsoft.com/office/officeart/2005/8/layout/hList1"/>
    <dgm:cxn modelId="{D502F7E4-75FB-48DF-B0B7-7D9EE37883DB}" type="presOf" srcId="{5DEE55BC-7459-4FF8-83C9-6E3074AAB794}" destId="{1B964546-46DF-4DA9-8396-4285BA1B9C99}" srcOrd="0" destOrd="0" presId="urn:microsoft.com/office/officeart/2005/8/layout/hList1"/>
    <dgm:cxn modelId="{47995E28-579D-4828-8D20-2F7469FF049C}" type="presOf" srcId="{9CA52FB7-63D1-4DB5-88D3-FB8EED9A92D5}" destId="{4966C8C2-9E34-4B77-981F-803C62D1E27C}" srcOrd="0" destOrd="3" presId="urn:microsoft.com/office/officeart/2005/8/layout/hList1"/>
    <dgm:cxn modelId="{EBE59957-C3E2-4829-96E1-287FCCB7D909}" type="presOf" srcId="{C1E8E950-10A1-4292-B6FC-846C741A1828}" destId="{2C7B72CD-1FDF-47BA-BF7A-5075DCAD5BFE}" srcOrd="0" destOrd="6" presId="urn:microsoft.com/office/officeart/2005/8/layout/hList1"/>
    <dgm:cxn modelId="{CFFC0E74-5B39-4D7F-9141-3D7180440205}" srcId="{BFC27FF6-054D-4D63-8A42-3B76D07FF38D}" destId="{5DEE55BC-7459-4FF8-83C9-6E3074AAB794}" srcOrd="1" destOrd="0" parTransId="{929C0B07-5922-42DF-865A-BDD665458864}" sibTransId="{FEA9B4BA-F7CE-4CE0-ADB5-D5F5D7D8F8D2}"/>
    <dgm:cxn modelId="{AFC008BF-48CA-4D25-B9C0-CA5D7EE2F603}" srcId="{70F1BED1-E842-4598-91B1-30EE156C0D52}" destId="{1891D035-F412-4EE3-8D87-FE512838BAE9}" srcOrd="1" destOrd="0" parTransId="{AD9F777E-BF73-46AB-B575-12BB39BF18F3}" sibTransId="{64AC0E35-E6CC-447E-A793-55D144A40C1E}"/>
    <dgm:cxn modelId="{79EDC18B-4DDC-4CEA-B3EE-3A04721A91B9}" srcId="{70F1BED1-E842-4598-91B1-30EE156C0D52}" destId="{021CF400-4BBF-4B20-93A6-B9837CD4E433}" srcOrd="0" destOrd="0" parTransId="{3B5B5B02-7F63-4776-BE5A-DD4CB3CE9390}" sibTransId="{4EC41227-B7BE-400C-8A1E-01A5176456A6}"/>
    <dgm:cxn modelId="{C1C1995F-C14A-44B7-A33D-D2399F5FEEB8}" srcId="{70F1BED1-E842-4598-91B1-30EE156C0D52}" destId="{922E4684-C25A-41B7-98D8-DAA4A888FD39}" srcOrd="4" destOrd="0" parTransId="{7C4C0AD2-5816-401A-B5D7-4CC6E97CA575}" sibTransId="{9F192338-7E8C-470D-B0A5-65C79F0650DD}"/>
    <dgm:cxn modelId="{7E0ADE9D-99CF-4675-8096-D6D0E4B81FDC}" srcId="{70F1BED1-E842-4598-91B1-30EE156C0D52}" destId="{81CDD201-AFBC-44E5-88FB-97BB3AD7F179}" srcOrd="9" destOrd="0" parTransId="{CCE7ADA9-B6F2-4A0F-B748-86D497C1203B}" sibTransId="{F7641D3F-F496-4DEE-8DDD-0B32A9A3E899}"/>
    <dgm:cxn modelId="{63EDD064-1355-4B47-9B6F-D634F7479568}" type="presOf" srcId="{253FD72C-3D0D-4E71-BBF7-6B9347E3C5CD}" destId="{6809B3A7-68BD-48D1-BE1C-6A2AF1ADEDFF}" srcOrd="0" destOrd="3" presId="urn:microsoft.com/office/officeart/2005/8/layout/hList1"/>
    <dgm:cxn modelId="{C9874AD4-B784-4780-98FF-F60ECA0554FE}" srcId="{5DEE55BC-7459-4FF8-83C9-6E3074AAB794}" destId="{9CA52FB7-63D1-4DB5-88D3-FB8EED9A92D5}" srcOrd="3" destOrd="0" parTransId="{C9650C34-F0DB-4464-9D96-3894A696C71A}" sibTransId="{FF20050D-513E-400D-9768-C3E5D5814883}"/>
    <dgm:cxn modelId="{970D3C88-38FB-4851-B00D-B6B025232271}" type="presOf" srcId="{D23A5B27-52FD-42A8-846B-B319302A7B1A}" destId="{6809B3A7-68BD-48D1-BE1C-6A2AF1ADEDFF}" srcOrd="0" destOrd="6" presId="urn:microsoft.com/office/officeart/2005/8/layout/hList1"/>
    <dgm:cxn modelId="{CDD5DEC0-3B7E-4961-9A1C-F5054BD545DF}" type="presOf" srcId="{81CDD201-AFBC-44E5-88FB-97BB3AD7F179}" destId="{6809B3A7-68BD-48D1-BE1C-6A2AF1ADEDFF}" srcOrd="0" destOrd="9" presId="urn:microsoft.com/office/officeart/2005/8/layout/hList1"/>
    <dgm:cxn modelId="{80EB971A-1C5A-4492-BC06-2CE77162CF3C}" srcId="{70F1BED1-E842-4598-91B1-30EE156C0D52}" destId="{D23A5B27-52FD-42A8-846B-B319302A7B1A}" srcOrd="6" destOrd="0" parTransId="{E4645543-0176-4089-A08C-77CEA285B242}" sibTransId="{1734B6FC-1D80-47E3-AD3B-9B06AD350A45}"/>
    <dgm:cxn modelId="{FC127068-ED1E-4BCD-918F-42A8043A4635}" type="presOf" srcId="{8BB9BFC5-A306-41C5-9DC9-550DCC010B50}" destId="{919A6E63-20EB-4712-B438-B8A3FB19A8A2}" srcOrd="0" destOrd="0" presId="urn:microsoft.com/office/officeart/2005/8/layout/hList1"/>
    <dgm:cxn modelId="{0851B933-224A-4687-B421-C09B5B6475D9}" type="presOf" srcId="{E93BFCC6-7B52-425D-9998-E24BC4C53394}" destId="{4966C8C2-9E34-4B77-981F-803C62D1E27C}" srcOrd="0" destOrd="2" presId="urn:microsoft.com/office/officeart/2005/8/layout/hList1"/>
    <dgm:cxn modelId="{A77F7FCE-195F-4B11-8179-278EA8CABF40}" type="presOf" srcId="{BFC27FF6-054D-4D63-8A42-3B76D07FF38D}" destId="{8A03B63D-1FE7-44D7-A038-347273CFDBFE}" srcOrd="0" destOrd="0" presId="urn:microsoft.com/office/officeart/2005/8/layout/hList1"/>
    <dgm:cxn modelId="{BE27B003-A60D-4918-86E6-A5B4B61D32C5}" type="presOf" srcId="{3B6A8DE8-AF9F-4713-9323-AE303E0EDD9F}" destId="{4966C8C2-9E34-4B77-981F-803C62D1E27C}" srcOrd="0" destOrd="7" presId="urn:microsoft.com/office/officeart/2005/8/layout/hList1"/>
    <dgm:cxn modelId="{9778B719-0152-4FC1-82E1-950F32F69241}" type="presOf" srcId="{B389D0C8-FA4C-4900-B985-DB63F1D5A221}" destId="{4966C8C2-9E34-4B77-981F-803C62D1E27C}" srcOrd="0" destOrd="0" presId="urn:microsoft.com/office/officeart/2005/8/layout/hList1"/>
    <dgm:cxn modelId="{60AD9216-6215-4534-A879-DE2DFF47020B}" srcId="{70F1BED1-E842-4598-91B1-30EE156C0D52}" destId="{AB63B26E-780E-43CF-8F21-4319FD11477A}" srcOrd="5" destOrd="0" parTransId="{EA8A41B3-7B95-42CB-BE33-D80E6F1719B7}" sibTransId="{5E712529-7868-47D7-8A92-5E63F58EDFCD}"/>
    <dgm:cxn modelId="{B46D149C-99F9-4D08-93BF-8E50EC56EACC}" type="presOf" srcId="{AB63B26E-780E-43CF-8F21-4319FD11477A}" destId="{6809B3A7-68BD-48D1-BE1C-6A2AF1ADEDFF}" srcOrd="0" destOrd="5" presId="urn:microsoft.com/office/officeart/2005/8/layout/hList1"/>
    <dgm:cxn modelId="{235DFA55-FAD7-4FE3-8847-E46AE9760FCD}" srcId="{8BB9BFC5-A306-41C5-9DC9-550DCC010B50}" destId="{8BF0038B-6DF3-4218-BCE4-058E5A44CA53}" srcOrd="1" destOrd="0" parTransId="{44D640C7-4C6E-4613-A320-3048E3505212}" sibTransId="{E2D3691D-1E5D-4E69-B44B-6ADD64782C03}"/>
    <dgm:cxn modelId="{396CED52-BF45-4F2F-8BEB-C2DA878EEF94}" type="presParOf" srcId="{8A03B63D-1FE7-44D7-A038-347273CFDBFE}" destId="{B8A9FDF0-09BD-4C8C-8A10-8544002888D9}" srcOrd="0" destOrd="0" presId="urn:microsoft.com/office/officeart/2005/8/layout/hList1"/>
    <dgm:cxn modelId="{1DC55979-0649-4D19-BE42-12020D74A512}" type="presParOf" srcId="{B8A9FDF0-09BD-4C8C-8A10-8544002888D9}" destId="{919A6E63-20EB-4712-B438-B8A3FB19A8A2}" srcOrd="0" destOrd="0" presId="urn:microsoft.com/office/officeart/2005/8/layout/hList1"/>
    <dgm:cxn modelId="{6EC48E6C-6946-4BB2-AB4E-65BB672E5D95}" type="presParOf" srcId="{B8A9FDF0-09BD-4C8C-8A10-8544002888D9}" destId="{2C7B72CD-1FDF-47BA-BF7A-5075DCAD5BFE}" srcOrd="1" destOrd="0" presId="urn:microsoft.com/office/officeart/2005/8/layout/hList1"/>
    <dgm:cxn modelId="{689F90C8-FB7F-4128-BA33-4D64C04CA87A}" type="presParOf" srcId="{8A03B63D-1FE7-44D7-A038-347273CFDBFE}" destId="{F69F56F6-FEF7-425A-9409-2E10745A98C2}" srcOrd="1" destOrd="0" presId="urn:microsoft.com/office/officeart/2005/8/layout/hList1"/>
    <dgm:cxn modelId="{3B670FDB-D291-45DB-ACA0-35E3BD55A72B}" type="presParOf" srcId="{8A03B63D-1FE7-44D7-A038-347273CFDBFE}" destId="{9B75AE2F-1373-4CE4-AEC3-066A7BCAB44C}" srcOrd="2" destOrd="0" presId="urn:microsoft.com/office/officeart/2005/8/layout/hList1"/>
    <dgm:cxn modelId="{2DAE2A2C-C2D6-4498-B96C-1C2AB8BE7FDF}" type="presParOf" srcId="{9B75AE2F-1373-4CE4-AEC3-066A7BCAB44C}" destId="{1B964546-46DF-4DA9-8396-4285BA1B9C99}" srcOrd="0" destOrd="0" presId="urn:microsoft.com/office/officeart/2005/8/layout/hList1"/>
    <dgm:cxn modelId="{FC896609-D006-4A43-9969-43A3C6B59ED0}" type="presParOf" srcId="{9B75AE2F-1373-4CE4-AEC3-066A7BCAB44C}" destId="{4966C8C2-9E34-4B77-981F-803C62D1E27C}" srcOrd="1" destOrd="0" presId="urn:microsoft.com/office/officeart/2005/8/layout/hList1"/>
    <dgm:cxn modelId="{64CF7599-02F3-4C5D-B65A-8E88AC97C028}" type="presParOf" srcId="{8A03B63D-1FE7-44D7-A038-347273CFDBFE}" destId="{480518BD-8597-4EF9-AC95-7958ADA78EFE}" srcOrd="3" destOrd="0" presId="urn:microsoft.com/office/officeart/2005/8/layout/hList1"/>
    <dgm:cxn modelId="{53120959-FFCD-49C0-98CE-61C7D1FB3723}" type="presParOf" srcId="{8A03B63D-1FE7-44D7-A038-347273CFDBFE}" destId="{AE4DD771-6394-4663-B1C4-59D9FC96E972}" srcOrd="4" destOrd="0" presId="urn:microsoft.com/office/officeart/2005/8/layout/hList1"/>
    <dgm:cxn modelId="{B392BCC2-CF0B-487A-8B57-6B61A3BF413A}" type="presParOf" srcId="{AE4DD771-6394-4663-B1C4-59D9FC96E972}" destId="{EF1F7950-D3CA-4F35-99AC-1B7A6D833369}" srcOrd="0" destOrd="0" presId="urn:microsoft.com/office/officeart/2005/8/layout/hList1"/>
    <dgm:cxn modelId="{CE560315-4AD9-4B5A-A7EA-45FF65EBDAC4}" type="presParOf" srcId="{AE4DD771-6394-4663-B1C4-59D9FC96E972}" destId="{6809B3A7-68BD-48D1-BE1C-6A2AF1ADEDFF}" srcOrd="1" destOrd="0" presId="urn:microsoft.com/office/officeart/2005/8/layout/hList1"/>
  </dgm:cxnLst>
  <dgm:bg/>
  <dgm:whole>
    <a:ln w="38100">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A6E63-20EB-4712-B438-B8A3FB19A8A2}">
      <dsp:nvSpPr>
        <dsp:cNvPr id="0" name=""/>
        <dsp:cNvSpPr/>
      </dsp:nvSpPr>
      <dsp:spPr>
        <a:xfrm>
          <a:off x="2571" y="118481"/>
          <a:ext cx="2507456" cy="518400"/>
        </a:xfrm>
        <a:prstGeom prst="rect">
          <a:avLst/>
        </a:prstGeom>
        <a:solidFill>
          <a:schemeClr val="accent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ACS 1-Year</a:t>
          </a:r>
          <a:endParaRPr lang="en-US" sz="1800" kern="1200" dirty="0">
            <a:latin typeface="Arial" pitchFamily="34" charset="0"/>
            <a:cs typeface="Arial" pitchFamily="34" charset="0"/>
          </a:endParaRPr>
        </a:p>
      </dsp:txBody>
      <dsp:txXfrm>
        <a:off x="2571" y="118481"/>
        <a:ext cx="2507456" cy="518400"/>
      </dsp:txXfrm>
    </dsp:sp>
    <dsp:sp modelId="{2C7B72CD-1FDF-47BA-BF7A-5075DCAD5BFE}">
      <dsp:nvSpPr>
        <dsp:cNvPr id="0" name=""/>
        <dsp:cNvSpPr/>
      </dsp:nvSpPr>
      <dsp:spPr>
        <a:xfrm>
          <a:off x="2571" y="636881"/>
          <a:ext cx="2507456" cy="37706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Data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Narrative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Comparison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Selected Population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Ranking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Subject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Detailed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Geographic Comparison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Public Use Microdata Sample File</a:t>
          </a:r>
          <a:endParaRPr lang="en-US" sz="1800" kern="1200" dirty="0">
            <a:latin typeface="Arial" pitchFamily="34" charset="0"/>
            <a:cs typeface="Arial" pitchFamily="34" charset="0"/>
          </a:endParaRPr>
        </a:p>
      </dsp:txBody>
      <dsp:txXfrm>
        <a:off x="2571" y="636881"/>
        <a:ext cx="2507456" cy="3770600"/>
      </dsp:txXfrm>
    </dsp:sp>
    <dsp:sp modelId="{1B964546-46DF-4DA9-8396-4285BA1B9C99}">
      <dsp:nvSpPr>
        <dsp:cNvPr id="0" name=""/>
        <dsp:cNvSpPr/>
      </dsp:nvSpPr>
      <dsp:spPr>
        <a:xfrm>
          <a:off x="2861071" y="118481"/>
          <a:ext cx="2507456" cy="518400"/>
        </a:xfrm>
        <a:prstGeom prst="rect">
          <a:avLst/>
        </a:prstGeom>
        <a:solidFill>
          <a:schemeClr val="accent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 ACS 3-Year</a:t>
          </a:r>
          <a:endParaRPr lang="en-US" sz="1800" kern="1200" dirty="0">
            <a:latin typeface="Arial" pitchFamily="34" charset="0"/>
            <a:cs typeface="Arial" pitchFamily="34" charset="0"/>
          </a:endParaRPr>
        </a:p>
      </dsp:txBody>
      <dsp:txXfrm>
        <a:off x="2861071" y="118481"/>
        <a:ext cx="2507456" cy="518400"/>
      </dsp:txXfrm>
    </dsp:sp>
    <dsp:sp modelId="{4966C8C2-9E34-4B77-981F-803C62D1E27C}">
      <dsp:nvSpPr>
        <dsp:cNvPr id="0" name=""/>
        <dsp:cNvSpPr/>
      </dsp:nvSpPr>
      <dsp:spPr>
        <a:xfrm>
          <a:off x="2861071" y="636881"/>
          <a:ext cx="2507456" cy="37706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Data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Narrative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Selected Population Profile</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Subject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Detailed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Geographic Comparison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Public Use Microdata Sample File</a:t>
          </a:r>
          <a:endParaRPr lang="en-US" sz="1800" kern="1200" dirty="0">
            <a:latin typeface="Arial" pitchFamily="34" charset="0"/>
            <a:cs typeface="Arial" pitchFamily="34" charset="0"/>
          </a:endParaRPr>
        </a:p>
      </dsp:txBody>
      <dsp:txXfrm>
        <a:off x="2861071" y="636881"/>
        <a:ext cx="2507456" cy="3770600"/>
      </dsp:txXfrm>
    </dsp:sp>
    <dsp:sp modelId="{EF1F7950-D3CA-4F35-99AC-1B7A6D833369}">
      <dsp:nvSpPr>
        <dsp:cNvPr id="0" name=""/>
        <dsp:cNvSpPr/>
      </dsp:nvSpPr>
      <dsp:spPr>
        <a:xfrm>
          <a:off x="5719571" y="118481"/>
          <a:ext cx="2507456" cy="518400"/>
        </a:xfrm>
        <a:prstGeom prst="rect">
          <a:avLst/>
        </a:prstGeom>
        <a:solidFill>
          <a:schemeClr val="accent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ACS 5-Year</a:t>
          </a:r>
          <a:endParaRPr lang="en-US" sz="1800" kern="1200" dirty="0">
            <a:latin typeface="Arial" pitchFamily="34" charset="0"/>
            <a:cs typeface="Arial" pitchFamily="34" charset="0"/>
          </a:endParaRPr>
        </a:p>
      </dsp:txBody>
      <dsp:txXfrm>
        <a:off x="5719571" y="118481"/>
        <a:ext cx="2507456" cy="518400"/>
      </dsp:txXfrm>
    </dsp:sp>
    <dsp:sp modelId="{6809B3A7-68BD-48D1-BE1C-6A2AF1ADEDFF}">
      <dsp:nvSpPr>
        <dsp:cNvPr id="0" name=""/>
        <dsp:cNvSpPr/>
      </dsp:nvSpPr>
      <dsp:spPr>
        <a:xfrm>
          <a:off x="5719571" y="636881"/>
          <a:ext cx="2507456" cy="37706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Data Profile </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Subject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Detailed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Geographic Comparison Tables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Public Use Microdata Sample File</a:t>
          </a:r>
          <a:endParaRPr lang="en-US" sz="1800" kern="1200" dirty="0">
            <a:latin typeface="Arial" pitchFamily="34" charset="0"/>
            <a:cs typeface="Arial" pitchFamily="34" charset="0"/>
          </a:endParaRPr>
        </a:p>
      </dsp:txBody>
      <dsp:txXfrm>
        <a:off x="5719571" y="636881"/>
        <a:ext cx="2507456" cy="37706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972" tIns="46487" rIns="92972" bIns="46487" numCol="1" anchor="t" anchorCtr="0" compatLnSpc="1">
            <a:prstTxWarp prst="textNoShape">
              <a:avLst/>
            </a:prstTxWarp>
          </a:bodyPr>
          <a:lstStyle>
            <a:lvl1pPr defTabSz="930275">
              <a:defRPr sz="1200">
                <a:latin typeface="Times New Roman" charset="0"/>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972" tIns="46487" rIns="92972" bIns="46487" numCol="1" anchor="t" anchorCtr="0" compatLnSpc="1">
            <a:prstTxWarp prst="textNoShape">
              <a:avLst/>
            </a:prstTxWarp>
          </a:bodyPr>
          <a:lstStyle>
            <a:lvl1pPr algn="r" defTabSz="930275">
              <a:defRPr sz="1200">
                <a:latin typeface="Times New Roman" charset="0"/>
              </a:defRPr>
            </a:lvl1pPr>
          </a:lstStyle>
          <a:p>
            <a:pPr>
              <a:defRPr/>
            </a:pPr>
            <a:endParaRPr lang="en-US"/>
          </a:p>
        </p:txBody>
      </p:sp>
      <p:sp>
        <p:nvSpPr>
          <p:cNvPr id="1126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972" tIns="46487" rIns="92972" bIns="46487" numCol="1" anchor="b" anchorCtr="0" compatLnSpc="1">
            <a:prstTxWarp prst="textNoShape">
              <a:avLst/>
            </a:prstTxWarp>
          </a:bodyPr>
          <a:lstStyle>
            <a:lvl1pPr defTabSz="930275">
              <a:defRPr sz="1200">
                <a:latin typeface="Times New Roman" charset="0"/>
              </a:defRPr>
            </a:lvl1pPr>
          </a:lstStyle>
          <a:p>
            <a:pPr>
              <a:defRPr/>
            </a:pPr>
            <a:endParaRPr lang="en-US"/>
          </a:p>
        </p:txBody>
      </p:sp>
      <p:sp>
        <p:nvSpPr>
          <p:cNvPr id="1126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972" tIns="46487" rIns="92972" bIns="46487" numCol="1" anchor="b" anchorCtr="0" compatLnSpc="1">
            <a:prstTxWarp prst="textNoShape">
              <a:avLst/>
            </a:prstTxWarp>
          </a:bodyPr>
          <a:lstStyle>
            <a:lvl1pPr algn="r" defTabSz="930275">
              <a:defRPr sz="1200">
                <a:latin typeface="Times New Roman" charset="0"/>
              </a:defRPr>
            </a:lvl1pPr>
          </a:lstStyle>
          <a:p>
            <a:pPr>
              <a:defRPr/>
            </a:pPr>
            <a:fld id="{9E5A9852-B85F-471F-83CD-994AB8B24BD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972" tIns="46487" rIns="92972" bIns="46487" numCol="1" anchor="t" anchorCtr="0" compatLnSpc="1">
            <a:prstTxWarp prst="textNoShape">
              <a:avLst/>
            </a:prstTxWarp>
          </a:bodyPr>
          <a:lstStyle>
            <a:lvl1pPr defTabSz="930275">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972" tIns="46487" rIns="92972" bIns="46487" numCol="1" anchor="t" anchorCtr="0" compatLnSpc="1">
            <a:prstTxWarp prst="textNoShape">
              <a:avLst/>
            </a:prstTxWarp>
          </a:bodyPr>
          <a:lstStyle>
            <a:lvl1pPr algn="r" defTabSz="930275">
              <a:defRPr sz="1200">
                <a:latin typeface="Times New Roman"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5988" y="4416425"/>
            <a:ext cx="5026025" cy="4183063"/>
          </a:xfrm>
          <a:prstGeom prst="rect">
            <a:avLst/>
          </a:prstGeom>
          <a:noFill/>
          <a:ln w="9525">
            <a:noFill/>
            <a:miter lim="800000"/>
            <a:headEnd/>
            <a:tailEnd/>
          </a:ln>
          <a:effectLst/>
        </p:spPr>
        <p:txBody>
          <a:bodyPr vert="horz" wrap="square" lIns="92972" tIns="46487" rIns="92972" bIns="464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972" tIns="46487" rIns="92972" bIns="46487" numCol="1" anchor="b" anchorCtr="0" compatLnSpc="1">
            <a:prstTxWarp prst="textNoShape">
              <a:avLst/>
            </a:prstTxWarp>
          </a:bodyPr>
          <a:lstStyle>
            <a:lvl1pPr defTabSz="930275">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972" tIns="46487" rIns="92972" bIns="46487" numCol="1" anchor="b" anchorCtr="0" compatLnSpc="1">
            <a:prstTxWarp prst="textNoShape">
              <a:avLst/>
            </a:prstTxWarp>
          </a:bodyPr>
          <a:lstStyle>
            <a:lvl1pPr algn="r" defTabSz="930275">
              <a:defRPr sz="1200">
                <a:latin typeface="Times New Roman" charset="0"/>
              </a:defRPr>
            </a:lvl1pPr>
          </a:lstStyle>
          <a:p>
            <a:pPr>
              <a:defRPr/>
            </a:pPr>
            <a:fld id="{16D5C254-4D0A-4DEA-8272-E77D1A15D3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72BAF60-3EA3-49BA-9C77-BD84C412DC5E}" type="slidenum">
              <a:rPr lang="en-US" smtClean="0"/>
              <a:pPr/>
              <a:t>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Census geographic areas can be divided into two types:  legal/administrative and statistical.  Legal/administrative areas have legally described boundaries; they may provide governmental services or may be used to administer programs.</a:t>
            </a:r>
          </a:p>
          <a:p>
            <a:pPr eaLnBrk="1" hangingPunct="1"/>
            <a:endParaRPr lang="en-US" dirty="0" smtClean="0"/>
          </a:p>
          <a:p>
            <a:pPr eaLnBrk="1" hangingPunct="1"/>
            <a:r>
              <a:rPr lang="en-US" dirty="0" smtClean="0"/>
              <a:t>Statistical geographic areas are defined primarily for data tabulation and presentation purposes.  They may relate to other kinds of geographic concepts.  For instance, census tracts can be thought of as roughly similar to neighborhoods (at least in urban and suburban areas– the analogy breaks down in rural areas).  Census designated places (CDPs) represent unincorporated places that are known locally and may be identified by name in the landscape (through street signs, business names, and so forth), but do not have legally prescribed boundaries.  Statistical areas may be defined to represent geographic concepts, such as urbanization or </a:t>
            </a:r>
            <a:r>
              <a:rPr lang="en-US" dirty="0" err="1" smtClean="0"/>
              <a:t>metropolitanization</a:t>
            </a:r>
            <a:r>
              <a:rPr lang="en-US" dirty="0" smtClean="0"/>
              <a:t>.  Urban areas and metropolitan and </a:t>
            </a:r>
            <a:r>
              <a:rPr lang="en-US" dirty="0" err="1" smtClean="0"/>
              <a:t>micropolitan</a:t>
            </a:r>
            <a:r>
              <a:rPr lang="en-US" dirty="0" smtClean="0"/>
              <a:t> statistical areas, respectively, are representations of discernible patterns on the landscape (urbanization) and less visible processes of social and economic interaction between and urban center and a surrounding region.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1940:  The census tract became an official geographic entity to be included in the data tables of standard publications.  Census tracts were now in major cities and block numbering areas (BNAs) were delineated for cities where tracts did not exist.</a:t>
            </a:r>
          </a:p>
          <a:p>
            <a:pPr fontAlgn="auto">
              <a:spcBef>
                <a:spcPts val="0"/>
              </a:spcBef>
              <a:spcAft>
                <a:spcPts val="0"/>
              </a:spcAft>
              <a:defRPr/>
            </a:pPr>
            <a:r>
              <a:rPr lang="en-US" dirty="0" smtClean="0"/>
              <a:t>1970-1980:  The number of BNAs increased and the criteria of BNAs changed to match the criteria for census tracts.</a:t>
            </a:r>
          </a:p>
          <a:p>
            <a:pPr fontAlgn="auto">
              <a:spcBef>
                <a:spcPts val="0"/>
              </a:spcBef>
              <a:spcAft>
                <a:spcPts val="0"/>
              </a:spcAft>
              <a:defRPr/>
            </a:pPr>
            <a:r>
              <a:rPr lang="en-US" dirty="0" smtClean="0"/>
              <a:t>1990:  Census tracts and BNAs now covered the entire nation.</a:t>
            </a:r>
          </a:p>
          <a:p>
            <a:pPr fontAlgn="auto">
              <a:spcBef>
                <a:spcPts val="0"/>
              </a:spcBef>
              <a:spcAft>
                <a:spcPts val="0"/>
              </a:spcAft>
              <a:defRPr/>
            </a:pPr>
            <a:r>
              <a:rPr lang="en-US" dirty="0" smtClean="0"/>
              <a:t>2000:  The BNA concept was retired and census tracts were defined nationwide.</a:t>
            </a:r>
          </a:p>
          <a:p>
            <a:pPr fontAlgn="auto">
              <a:spcBef>
                <a:spcPts val="0"/>
              </a:spcBef>
              <a:spcAft>
                <a:spcPts val="0"/>
              </a:spcAft>
              <a:defRPr/>
            </a:pPr>
            <a:r>
              <a:rPr lang="en-US" dirty="0" smtClean="0"/>
              <a:t>2010:  2010 marks the 100</a:t>
            </a:r>
            <a:r>
              <a:rPr lang="en-US" baseline="30000" dirty="0" smtClean="0"/>
              <a:t>th</a:t>
            </a:r>
            <a:r>
              <a:rPr lang="en-US" dirty="0" smtClean="0"/>
              <a:t> anniversary of the census tract.  Census tracts continue to be an important geographic entity for data tabulation.</a:t>
            </a:r>
          </a:p>
          <a:p>
            <a:pPr fontAlgn="auto">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C18488-0C13-43B0-B2FD-4E5EB9FBD192}" type="slidenum">
              <a:rPr lang="en-US"/>
              <a:pPr fontAlgn="base">
                <a:spcBef>
                  <a:spcPct val="0"/>
                </a:spcBef>
                <a:spcAft>
                  <a:spcPct val="0"/>
                </a:spcAft>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Census tracts are designed to be relatively permanent over time, so that data can be compared from decade to decade.  Therefore, changes to census tracts are documented and the outline of the original tract is usually maintained. </a:t>
            </a:r>
          </a:p>
          <a:p>
            <a:pPr>
              <a:spcBef>
                <a:spcPct val="0"/>
              </a:spcBef>
            </a:pPr>
            <a:r>
              <a:rPr lang="en-US" smtClean="0"/>
              <a:t> </a:t>
            </a:r>
          </a:p>
          <a:p>
            <a:pPr>
              <a:spcBef>
                <a:spcPct val="0"/>
              </a:spcBef>
            </a:pPr>
            <a:r>
              <a:rPr lang="en-US" smtClean="0"/>
              <a:t>In areas where population has increased, if the census tract now has more than 8,000 people, the census tract is split into two or more tracts so that the population requirements are met.</a:t>
            </a:r>
          </a:p>
          <a:p>
            <a:pPr>
              <a:spcBef>
                <a:spcPct val="0"/>
              </a:spcBef>
            </a:pPr>
            <a:endParaRPr lang="en-US" smtClean="0"/>
          </a:p>
          <a:p>
            <a:pPr>
              <a:spcBef>
                <a:spcPct val="0"/>
              </a:spcBef>
            </a:pPr>
            <a:r>
              <a:rPr lang="en-US" smtClean="0"/>
              <a:t>In areas where population has decreased, if the census tract now has less than 1,200 people, the census tract is merged with a neighboring tract so that the population requirements are met.  </a:t>
            </a:r>
          </a:p>
          <a:p>
            <a:pPr>
              <a:spcBef>
                <a:spcPct val="0"/>
              </a:spcBef>
            </a:pPr>
            <a:endParaRPr lang="en-US" smtClean="0"/>
          </a:p>
          <a:p>
            <a:pPr>
              <a:spcBef>
                <a:spcPct val="0"/>
              </a:spcBef>
            </a:pPr>
            <a:r>
              <a:rPr lang="en-US" smtClean="0"/>
              <a:t>In other areas, small revisions to the census tract boundary are allowed, but the boundary change cannot affect a large amount of the population in the tracts affected.  Sometimes small boundary changes have occurred so that the census tract boundary can follow a visible feature such as a road or river.</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211690-1C7D-46EC-9B3F-872CF0EF0F3D}" type="slidenum">
              <a:rPr lang="en-US"/>
              <a:pPr fontAlgn="base">
                <a:spcBef>
                  <a:spcPct val="0"/>
                </a:spcBef>
                <a:spcAft>
                  <a:spcPct val="0"/>
                </a:spcAft>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Census tracts are updated, along with other statistical areas such as census block groups and census designated places, through the Participant Statistical Areas Program (PSAP).  The program is currently only offered once a decade, so census tracts are only updated once a decade.  The U.S. Census Bureau partners with local governments, usually council of governments or associations of governments.  PSAP asks participants to splits tracts that now have more than 8,000 people, or merge tracts that no longer meet the minimum population requirement of 1,200 people.  The participants will usually meet with different parties, such as city governments, researchers, and others that uses the data, to have input on the census tract plan.</a:t>
            </a:r>
          </a:p>
          <a:p>
            <a:pPr>
              <a:spcBef>
                <a:spcPct val="0"/>
              </a:spcBef>
            </a:pPr>
            <a:endParaRPr lang="en-US" smtClean="0"/>
          </a:p>
          <a:p>
            <a:pPr>
              <a:spcBef>
                <a:spcPct val="0"/>
              </a:spcBef>
            </a:pPr>
            <a:r>
              <a:rPr lang="en-US" smtClean="0"/>
              <a:t>The new 2010 census tracts became available to the public beginning in December 2010, when the 2010 TIGER/Line Shapefiles were released.</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FB14E5-2712-40AE-B89C-41813F8867C3}" type="slidenum">
              <a:rPr lang="en-US"/>
              <a:pPr fontAlgn="base">
                <a:spcBef>
                  <a:spcPct val="0"/>
                </a:spcBef>
                <a:spcAft>
                  <a:spcPct val="0"/>
                </a:spcAft>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show an example of an area where population continues to grow and therefore the census tract is split over the decades.  </a:t>
            </a:r>
          </a:p>
          <a:p>
            <a:pPr>
              <a:spcBef>
                <a:spcPct val="0"/>
              </a:spcBef>
            </a:pPr>
            <a:endParaRPr lang="en-US" smtClean="0"/>
          </a:p>
          <a:p>
            <a:pPr>
              <a:spcBef>
                <a:spcPct val="0"/>
              </a:spcBef>
            </a:pPr>
            <a:r>
              <a:rPr lang="en-US" smtClean="0"/>
              <a:t>This is the original tract 1130 in South Jordan City, Utah during the 1970 Census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78032-E627-4FEF-BD7B-3DB08BCD0E2E}" type="slidenum">
              <a:rPr lang="en-US"/>
              <a:pPr fontAlgn="base">
                <a:spcBef>
                  <a:spcPct val="0"/>
                </a:spcBef>
                <a:spcAft>
                  <a:spcPct val="0"/>
                </a:spcAft>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the 1980 Census, enough growth occurred to split the original tract 1130 into two new pieces.  Note the tract suffixes .01 and .02.</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613176-F123-4086-BF67-BF11BB85473B}" type="slidenum">
              <a:rPr lang="en-US"/>
              <a:pPr fontAlgn="base">
                <a:spcBef>
                  <a:spcPct val="0"/>
                </a:spcBef>
                <a:spcAft>
                  <a:spcPct val="0"/>
                </a:spcAft>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the 1990 Census, growth has again continued at an accelerated pace requiring the two tracts from 1980 to be split further.  Notice the original suffixes are no longer used and new ones are provided.</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B1335-9D4A-4B0C-B6AB-8A49EBD10827}" type="slidenum">
              <a:rPr lang="en-US"/>
              <a:pPr fontAlgn="base">
                <a:spcBef>
                  <a:spcPct val="0"/>
                </a:spcBef>
                <a:spcAft>
                  <a:spcPct val="0"/>
                </a:spcAft>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Finally in the 2000 Census, the four tracts from 1990 had to be further sub-divided.  Once again, the tract suffixes from 1990 are no longer used and new ones are given.  You can see that the original outline of tract 1130 still exists, so you can compare the data from 2000 to the same geographic area in 1970.</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64E2DC-99EC-4D70-8C97-1D589E7F1F9B}" type="slidenum">
              <a:rPr lang="en-US"/>
              <a:pPr fontAlgn="base">
                <a:spcBef>
                  <a:spcPct val="0"/>
                </a:spcBef>
                <a:spcAft>
                  <a:spcPct val="0"/>
                </a:spcAft>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Another way to see the changes made to census tracts over the decade is through the census tract relationship files.  These files show how the 2000 census tracts relate to the 2010 census tracts.  There is one record per each 2000 census tract/2010 census tract spatial set showing the area that is uniquely shared between a 2000 census tract and a 2010 census tract.</a:t>
            </a:r>
          </a:p>
          <a:p>
            <a:pPr>
              <a:spcBef>
                <a:spcPct val="0"/>
              </a:spcBef>
            </a:pPr>
            <a:endParaRPr lang="en-US" smtClean="0"/>
          </a:p>
          <a:p>
            <a:pPr>
              <a:spcBef>
                <a:spcPct val="0"/>
              </a:spcBef>
            </a:pPr>
            <a:r>
              <a:rPr lang="en-US" smtClean="0"/>
              <a:t>There are three sets of relationship files available for download from our website.  The first set of files include population and housing unit information as well as area measurement.  The second and third set of files represent the census tracts that exhibit a 2010 population change of 2.5% or greater – where no single part has at least 97.5% of the total respective tract, and also those tracts where the unique identifiers between 2000 and 2010 are different regardless of population change.</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21DD73-C451-441D-9D8D-0B1238D69444}" type="slidenum">
              <a:rPr lang="en-US"/>
              <a:pPr fontAlgn="base">
                <a:spcBef>
                  <a:spcPct val="0"/>
                </a:spcBef>
                <a:spcAft>
                  <a:spcPct val="0"/>
                </a:spcAft>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following examples, we have overlaid the 2000 census tracts (in blue) with the 2010 census tracts (in orange) using the 2010 TIGER/Line </a:t>
            </a:r>
            <a:r>
              <a:rPr lang="en-US" dirty="0" err="1" smtClean="0"/>
              <a:t>shapefiles</a:t>
            </a:r>
            <a:r>
              <a:rPr lang="en-US" dirty="0" smtClean="0"/>
              <a:t>.</a:t>
            </a:r>
          </a:p>
          <a:p>
            <a:pPr>
              <a:spcBef>
                <a:spcPct val="0"/>
              </a:spcBef>
            </a:pPr>
            <a:endParaRPr lang="en-US" dirty="0" smtClean="0"/>
          </a:p>
          <a:p>
            <a:pPr>
              <a:spcBef>
                <a:spcPct val="0"/>
              </a:spcBef>
            </a:pPr>
            <a:r>
              <a:rPr lang="en-US" dirty="0" smtClean="0"/>
              <a:t>In this example, the census tract from 2000 is exactly the same as the 2010 census tract.  The unique identifier and boundary are the same.  </a:t>
            </a:r>
          </a:p>
          <a:p>
            <a:pPr>
              <a:spcBef>
                <a:spcPct val="0"/>
              </a:spcBef>
            </a:pPr>
            <a:endParaRPr lang="en-US" dirty="0" smtClean="0"/>
          </a:p>
          <a:p>
            <a:pPr>
              <a:spcBef>
                <a:spcPct val="0"/>
              </a:spcBef>
            </a:pPr>
            <a:r>
              <a:rPr lang="en-US" dirty="0" smtClean="0"/>
              <a:t>There is one corresponding record in the tract relationship file:</a:t>
            </a:r>
          </a:p>
          <a:p>
            <a:pPr>
              <a:spcBef>
                <a:spcPct val="0"/>
              </a:spcBef>
            </a:pPr>
            <a:r>
              <a:rPr lang="en-US" dirty="0" smtClean="0"/>
              <a:t>STATE00: 08</a:t>
            </a:r>
          </a:p>
          <a:p>
            <a:pPr>
              <a:spcBef>
                <a:spcPct val="0"/>
              </a:spcBef>
            </a:pPr>
            <a:r>
              <a:rPr lang="en-US" dirty="0" smtClean="0"/>
              <a:t>COUNTY00: 029</a:t>
            </a:r>
          </a:p>
          <a:p>
            <a:pPr>
              <a:spcBef>
                <a:spcPct val="0"/>
              </a:spcBef>
            </a:pPr>
            <a:r>
              <a:rPr lang="en-US" dirty="0" smtClean="0"/>
              <a:t>TRACT00: 965000</a:t>
            </a:r>
          </a:p>
          <a:p>
            <a:pPr>
              <a:spcBef>
                <a:spcPct val="0"/>
              </a:spcBef>
            </a:pPr>
            <a:r>
              <a:rPr lang="en-US" dirty="0" smtClean="0"/>
              <a:t>GEOID00: 08029965000</a:t>
            </a:r>
          </a:p>
          <a:p>
            <a:pPr>
              <a:spcBef>
                <a:spcPct val="0"/>
              </a:spcBef>
            </a:pPr>
            <a:r>
              <a:rPr lang="en-US" dirty="0" smtClean="0"/>
              <a:t>POP00: 5017</a:t>
            </a:r>
          </a:p>
          <a:p>
            <a:pPr>
              <a:spcBef>
                <a:spcPct val="0"/>
              </a:spcBef>
            </a:pPr>
            <a:r>
              <a:rPr lang="en-US" dirty="0" smtClean="0"/>
              <a:t>HU00: 2465</a:t>
            </a:r>
          </a:p>
          <a:p>
            <a:pPr>
              <a:spcBef>
                <a:spcPct val="0"/>
              </a:spcBef>
            </a:pPr>
            <a:r>
              <a:rPr lang="en-US" dirty="0" smtClean="0"/>
              <a:t>PART00: W</a:t>
            </a:r>
          </a:p>
          <a:p>
            <a:pPr>
              <a:spcBef>
                <a:spcPct val="0"/>
              </a:spcBef>
            </a:pPr>
            <a:r>
              <a:rPr lang="en-US" dirty="0" smtClean="0"/>
              <a:t>AREA00: 827553078</a:t>
            </a:r>
          </a:p>
          <a:p>
            <a:pPr>
              <a:spcBef>
                <a:spcPct val="0"/>
              </a:spcBef>
            </a:pPr>
            <a:r>
              <a:rPr lang="en-US" dirty="0" smtClean="0"/>
              <a:t>AREALAND00: 824172988</a:t>
            </a:r>
          </a:p>
          <a:p>
            <a:pPr>
              <a:spcBef>
                <a:spcPct val="0"/>
              </a:spcBef>
            </a:pPr>
            <a:r>
              <a:rPr lang="en-US" dirty="0" smtClean="0"/>
              <a:t>STATE10: 08</a:t>
            </a:r>
          </a:p>
          <a:p>
            <a:pPr>
              <a:spcBef>
                <a:spcPct val="0"/>
              </a:spcBef>
            </a:pPr>
            <a:r>
              <a:rPr lang="en-US" dirty="0" smtClean="0"/>
              <a:t>COUNTY10: 029</a:t>
            </a:r>
          </a:p>
          <a:p>
            <a:pPr>
              <a:spcBef>
                <a:spcPct val="0"/>
              </a:spcBef>
            </a:pPr>
            <a:r>
              <a:rPr lang="en-US" dirty="0" smtClean="0"/>
              <a:t>TRACT10: 965000</a:t>
            </a:r>
          </a:p>
          <a:p>
            <a:pPr>
              <a:spcBef>
                <a:spcPct val="0"/>
              </a:spcBef>
            </a:pPr>
            <a:r>
              <a:rPr lang="en-US" dirty="0" smtClean="0"/>
              <a:t>GEOID10: 08029965000</a:t>
            </a:r>
          </a:p>
          <a:p>
            <a:pPr>
              <a:spcBef>
                <a:spcPct val="0"/>
              </a:spcBef>
            </a:pPr>
            <a:r>
              <a:rPr lang="en-US" dirty="0" smtClean="0"/>
              <a:t>POP10: 5017</a:t>
            </a:r>
          </a:p>
          <a:p>
            <a:pPr>
              <a:spcBef>
                <a:spcPct val="0"/>
              </a:spcBef>
            </a:pPr>
            <a:r>
              <a:rPr lang="en-US" dirty="0" smtClean="0"/>
              <a:t>HU10: 2465</a:t>
            </a:r>
          </a:p>
          <a:p>
            <a:pPr>
              <a:spcBef>
                <a:spcPct val="0"/>
              </a:spcBef>
            </a:pPr>
            <a:r>
              <a:rPr lang="en-US" dirty="0" smtClean="0"/>
              <a:t>PART10: W</a:t>
            </a:r>
          </a:p>
          <a:p>
            <a:pPr>
              <a:spcBef>
                <a:spcPct val="0"/>
              </a:spcBef>
            </a:pPr>
            <a:r>
              <a:rPr lang="en-US" dirty="0" smtClean="0"/>
              <a:t>AREA10: 827553078</a:t>
            </a:r>
          </a:p>
          <a:p>
            <a:pPr>
              <a:spcBef>
                <a:spcPct val="0"/>
              </a:spcBef>
            </a:pPr>
            <a:r>
              <a:rPr lang="en-US" dirty="0" smtClean="0"/>
              <a:t>AREALAND10: 824172988</a:t>
            </a:r>
          </a:p>
          <a:p>
            <a:pPr>
              <a:spcBef>
                <a:spcPct val="0"/>
              </a:spcBef>
            </a:pPr>
            <a:r>
              <a:rPr lang="en-US" dirty="0" smtClean="0"/>
              <a:t>AREAPT: 827553078</a:t>
            </a:r>
          </a:p>
          <a:p>
            <a:pPr>
              <a:spcBef>
                <a:spcPct val="0"/>
              </a:spcBef>
            </a:pPr>
            <a:r>
              <a:rPr lang="en-US" dirty="0" smtClean="0"/>
              <a:t>AREALANDPT: 824172988</a:t>
            </a:r>
          </a:p>
          <a:p>
            <a:pPr>
              <a:spcBef>
                <a:spcPct val="0"/>
              </a:spcBef>
            </a:pPr>
            <a:r>
              <a:rPr lang="en-US" dirty="0" smtClean="0"/>
              <a:t>AREAPCT00PT: 100.00</a:t>
            </a:r>
          </a:p>
          <a:p>
            <a:pPr>
              <a:spcBef>
                <a:spcPct val="0"/>
              </a:spcBef>
            </a:pPr>
            <a:r>
              <a:rPr lang="en-US" dirty="0" smtClean="0"/>
              <a:t>AREALANDPCT00PT: 100.00</a:t>
            </a:r>
          </a:p>
          <a:p>
            <a:pPr>
              <a:spcBef>
                <a:spcPct val="0"/>
              </a:spcBef>
            </a:pPr>
            <a:r>
              <a:rPr lang="en-US" dirty="0" smtClean="0"/>
              <a:t>AREAPCT10PT: 100.00</a:t>
            </a:r>
          </a:p>
          <a:p>
            <a:pPr>
              <a:spcBef>
                <a:spcPct val="0"/>
              </a:spcBef>
            </a:pPr>
            <a:r>
              <a:rPr lang="en-US" dirty="0" smtClean="0"/>
              <a:t>AREALANDPCT10PT: 100.00</a:t>
            </a:r>
          </a:p>
          <a:p>
            <a:pPr>
              <a:spcBef>
                <a:spcPct val="0"/>
              </a:spcBef>
            </a:pPr>
            <a:r>
              <a:rPr lang="en-US" dirty="0" smtClean="0"/>
              <a:t>POP10PT: 5017</a:t>
            </a:r>
          </a:p>
          <a:p>
            <a:pPr>
              <a:spcBef>
                <a:spcPct val="0"/>
              </a:spcBef>
            </a:pPr>
            <a:r>
              <a:rPr lang="en-US" dirty="0" smtClean="0"/>
              <a:t>POPPCT00: 100.00</a:t>
            </a:r>
          </a:p>
          <a:p>
            <a:pPr>
              <a:spcBef>
                <a:spcPct val="0"/>
              </a:spcBef>
            </a:pPr>
            <a:r>
              <a:rPr lang="en-US" dirty="0" smtClean="0"/>
              <a:t>POPPCT10: 100.00</a:t>
            </a:r>
            <a:br>
              <a:rPr lang="en-US" dirty="0" smtClean="0"/>
            </a:br>
            <a:r>
              <a:rPr lang="en-US" dirty="0" smtClean="0"/>
              <a:t>HU10PT:  2465</a:t>
            </a:r>
          </a:p>
          <a:p>
            <a:pPr>
              <a:spcBef>
                <a:spcPct val="0"/>
              </a:spcBef>
            </a:pPr>
            <a:r>
              <a:rPr lang="en-US" dirty="0" smtClean="0"/>
              <a:t>HUPCT00: 100.00</a:t>
            </a:r>
          </a:p>
          <a:p>
            <a:pPr>
              <a:spcBef>
                <a:spcPct val="0"/>
              </a:spcBef>
            </a:pPr>
            <a:r>
              <a:rPr lang="en-US" dirty="0" smtClean="0"/>
              <a:t>HUPCT10: 100.00</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1C86F5-9E40-4C5E-8AFA-88FE8D6F187A}" type="slidenum">
              <a:rPr lang="en-US"/>
              <a:pPr fontAlgn="base">
                <a:spcBef>
                  <a:spcPct val="0"/>
                </a:spcBef>
                <a:spcAft>
                  <a:spcPct val="0"/>
                </a:spcAft>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example, the census tract from 2000 has been slightly revised for 2010.  Small boundary corrections were allowed, as long as they did not affect a large amount of the population.  Since the 2000 census tract now crosses over into two 2010 census tracts, there are two records in the tract relationship file.  You can see in the records below that this boundary change only affected 4.05% of the 2010 population, moving 95 people from 2000 census tract 9960 to 2010 census tract 9659.</a:t>
            </a:r>
          </a:p>
          <a:p>
            <a:pPr>
              <a:spcBef>
                <a:spcPct val="0"/>
              </a:spcBef>
            </a:pPr>
            <a:endParaRPr lang="en-US" smtClean="0"/>
          </a:p>
          <a:p>
            <a:pPr>
              <a:spcBef>
                <a:spcPct val="0"/>
              </a:spcBef>
            </a:pPr>
            <a:r>
              <a:rPr lang="en-US" b="1" smtClean="0"/>
              <a:t>Record 1			Record 2</a:t>
            </a:r>
          </a:p>
          <a:p>
            <a:pPr>
              <a:spcBef>
                <a:spcPct val="0"/>
              </a:spcBef>
            </a:pPr>
            <a:r>
              <a:rPr lang="en-US" smtClean="0"/>
              <a:t>STATE00: 08			STATE00: 08			</a:t>
            </a:r>
          </a:p>
          <a:p>
            <a:pPr>
              <a:spcBef>
                <a:spcPct val="0"/>
              </a:spcBef>
            </a:pPr>
            <a:r>
              <a:rPr lang="en-US" smtClean="0"/>
              <a:t>COUNTY00: 075		COUNTY00: 075</a:t>
            </a:r>
          </a:p>
          <a:p>
            <a:pPr>
              <a:spcBef>
                <a:spcPct val="0"/>
              </a:spcBef>
            </a:pPr>
            <a:r>
              <a:rPr lang="en-US" smtClean="0"/>
              <a:t>TRACT00: 996000		TRACT00: 996000</a:t>
            </a:r>
          </a:p>
          <a:p>
            <a:pPr>
              <a:spcBef>
                <a:spcPct val="0"/>
              </a:spcBef>
            </a:pPr>
            <a:r>
              <a:rPr lang="en-US" smtClean="0"/>
              <a:t>GEOID00: 08075996000		GEOID00: 08075996000</a:t>
            </a:r>
          </a:p>
          <a:p>
            <a:pPr>
              <a:spcBef>
                <a:spcPct val="0"/>
              </a:spcBef>
            </a:pPr>
            <a:r>
              <a:rPr lang="en-US" smtClean="0"/>
              <a:t>POP00: 2343			POP00: 2343</a:t>
            </a:r>
          </a:p>
          <a:p>
            <a:pPr>
              <a:spcBef>
                <a:spcPct val="0"/>
              </a:spcBef>
            </a:pPr>
            <a:r>
              <a:rPr lang="en-US" smtClean="0"/>
              <a:t>HU00: 1063			HU00: 1063</a:t>
            </a:r>
          </a:p>
          <a:p>
            <a:pPr>
              <a:spcBef>
                <a:spcPct val="0"/>
              </a:spcBef>
            </a:pPr>
            <a:r>
              <a:rPr lang="en-US" smtClean="0"/>
              <a:t>PART00: P			PART00: P</a:t>
            </a:r>
          </a:p>
          <a:p>
            <a:pPr>
              <a:spcBef>
                <a:spcPct val="0"/>
              </a:spcBef>
            </a:pPr>
            <a:r>
              <a:rPr lang="en-US" smtClean="0"/>
              <a:t>AREA00: 1412988519		AREA00: 1412988519</a:t>
            </a:r>
          </a:p>
          <a:p>
            <a:pPr>
              <a:spcBef>
                <a:spcPct val="0"/>
              </a:spcBef>
            </a:pPr>
            <a:r>
              <a:rPr lang="en-US" smtClean="0"/>
              <a:t>AREALAND00: 1399653228		AREALAND00: 1399653228</a:t>
            </a:r>
          </a:p>
          <a:p>
            <a:pPr>
              <a:spcBef>
                <a:spcPct val="0"/>
              </a:spcBef>
            </a:pPr>
            <a:r>
              <a:rPr lang="en-US" smtClean="0"/>
              <a:t>STATE10: 08			STATE10: 08</a:t>
            </a:r>
          </a:p>
          <a:p>
            <a:pPr>
              <a:spcBef>
                <a:spcPct val="0"/>
              </a:spcBef>
            </a:pPr>
            <a:r>
              <a:rPr lang="en-US" smtClean="0"/>
              <a:t>COUNTY10: 075		COUNTY10: 075</a:t>
            </a:r>
          </a:p>
          <a:p>
            <a:pPr>
              <a:spcBef>
                <a:spcPct val="0"/>
              </a:spcBef>
            </a:pPr>
            <a:r>
              <a:rPr lang="en-US" smtClean="0"/>
              <a:t>TRACT10: 965900		TRACT10: 966000</a:t>
            </a:r>
          </a:p>
          <a:p>
            <a:pPr>
              <a:spcBef>
                <a:spcPct val="0"/>
              </a:spcBef>
            </a:pPr>
            <a:r>
              <a:rPr lang="en-US" smtClean="0"/>
              <a:t>GEOID10: 08075965900		GEOID10: 08075966000</a:t>
            </a:r>
          </a:p>
          <a:p>
            <a:pPr>
              <a:spcBef>
                <a:spcPct val="0"/>
              </a:spcBef>
            </a:pPr>
            <a:r>
              <a:rPr lang="en-US" smtClean="0"/>
              <a:t>POP10: 1090			POP10: 2248</a:t>
            </a:r>
          </a:p>
          <a:p>
            <a:pPr>
              <a:spcBef>
                <a:spcPct val="0"/>
              </a:spcBef>
            </a:pPr>
            <a:r>
              <a:rPr lang="en-US" smtClean="0"/>
              <a:t>HU10: 562 			HU10: 1020</a:t>
            </a:r>
          </a:p>
          <a:p>
            <a:pPr>
              <a:spcBef>
                <a:spcPct val="0"/>
              </a:spcBef>
            </a:pPr>
            <a:r>
              <a:rPr lang="en-US" smtClean="0"/>
              <a:t>PART10: P			PART10: W</a:t>
            </a:r>
          </a:p>
          <a:p>
            <a:pPr>
              <a:spcBef>
                <a:spcPct val="0"/>
              </a:spcBef>
            </a:pPr>
            <a:r>
              <a:rPr lang="en-US" smtClean="0"/>
              <a:t>AREA10: 1428587152		AREA10: 1364022078</a:t>
            </a:r>
          </a:p>
          <a:p>
            <a:pPr>
              <a:spcBef>
                <a:spcPct val="0"/>
              </a:spcBef>
            </a:pPr>
            <a:r>
              <a:rPr lang="en-US" smtClean="0"/>
              <a:t>AREALAND10: 1425550434		AREALAND10: 1350695753</a:t>
            </a:r>
          </a:p>
          <a:p>
            <a:pPr>
              <a:spcBef>
                <a:spcPct val="0"/>
              </a:spcBef>
            </a:pPr>
            <a:r>
              <a:rPr lang="en-US" smtClean="0"/>
              <a:t>AREAPT: 48964867		AREAPT: 1364022078</a:t>
            </a:r>
          </a:p>
          <a:p>
            <a:pPr>
              <a:spcBef>
                <a:spcPct val="0"/>
              </a:spcBef>
            </a:pPr>
            <a:r>
              <a:rPr lang="en-US" smtClean="0"/>
              <a:t>AREALANDPT: 48955901		AREALANDPT: 1350695753</a:t>
            </a:r>
          </a:p>
          <a:p>
            <a:pPr>
              <a:spcBef>
                <a:spcPct val="0"/>
              </a:spcBef>
            </a:pPr>
            <a:r>
              <a:rPr lang="en-US" smtClean="0"/>
              <a:t>AREAPCT00PT: 3.47		AREAPCT00PT: 96.53</a:t>
            </a:r>
          </a:p>
          <a:p>
            <a:pPr>
              <a:spcBef>
                <a:spcPct val="0"/>
              </a:spcBef>
            </a:pPr>
            <a:r>
              <a:rPr lang="en-US" smtClean="0"/>
              <a:t>AREALANDPCT00PT: 3.50		AREALANDPCT00PT: 96.53</a:t>
            </a:r>
          </a:p>
          <a:p>
            <a:pPr>
              <a:spcBef>
                <a:spcPct val="0"/>
              </a:spcBef>
            </a:pPr>
            <a:r>
              <a:rPr lang="en-US" smtClean="0"/>
              <a:t>AREAPCT10PT: 3.43		AREAPCT10PT: 100.00</a:t>
            </a:r>
          </a:p>
          <a:p>
            <a:pPr>
              <a:spcBef>
                <a:spcPct val="0"/>
              </a:spcBef>
            </a:pPr>
            <a:r>
              <a:rPr lang="en-US" smtClean="0"/>
              <a:t>AREALANDPCT10PT: 3.43		AREALANDPCT10PT: 100.00</a:t>
            </a:r>
          </a:p>
          <a:p>
            <a:pPr>
              <a:spcBef>
                <a:spcPct val="0"/>
              </a:spcBef>
            </a:pPr>
            <a:r>
              <a:rPr lang="en-US" smtClean="0"/>
              <a:t>POP10PT: 95			POP10PT: 2248</a:t>
            </a:r>
          </a:p>
          <a:p>
            <a:pPr>
              <a:spcBef>
                <a:spcPct val="0"/>
              </a:spcBef>
            </a:pPr>
            <a:r>
              <a:rPr lang="en-US" smtClean="0"/>
              <a:t>POPPCT00: 4.05		POPPCT00: 95.95</a:t>
            </a:r>
          </a:p>
          <a:p>
            <a:pPr>
              <a:spcBef>
                <a:spcPct val="0"/>
              </a:spcBef>
            </a:pPr>
            <a:r>
              <a:rPr lang="en-US" smtClean="0"/>
              <a:t>POPPCT10: 8.72		POPPCT10: 100.00</a:t>
            </a:r>
            <a:br>
              <a:rPr lang="en-US" smtClean="0"/>
            </a:br>
            <a:r>
              <a:rPr lang="en-US" smtClean="0"/>
              <a:t>HU10PT:  43			HU10PT:  1020</a:t>
            </a:r>
          </a:p>
          <a:p>
            <a:pPr>
              <a:spcBef>
                <a:spcPct val="0"/>
              </a:spcBef>
            </a:pPr>
            <a:r>
              <a:rPr lang="en-US" smtClean="0"/>
              <a:t>HUPCT00: 4.05		HUPCT00: 95.95</a:t>
            </a:r>
          </a:p>
          <a:p>
            <a:pPr>
              <a:spcBef>
                <a:spcPct val="0"/>
              </a:spcBef>
            </a:pPr>
            <a:r>
              <a:rPr lang="en-US" smtClean="0"/>
              <a:t>HUPCT10: 7.65		HUPCT10: 100.00</a:t>
            </a:r>
          </a:p>
          <a:p>
            <a:pPr>
              <a:spcBef>
                <a:spcPct val="0"/>
              </a:spcBef>
            </a:pPr>
            <a:endParaRPr lang="en-US" smtClean="0"/>
          </a:p>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44F4A7-E08D-4B30-9181-67D70478D74B}" type="slidenum">
              <a:rPr lang="en-US"/>
              <a:pPr fontAlgn="base">
                <a:spcBef>
                  <a:spcPct val="0"/>
                </a:spcBef>
                <a:spcAft>
                  <a:spcPct val="0"/>
                </a:spcAft>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B4D74F86-7C65-4D67-9A57-BC3DE0DFD46B}"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this example, 2000 census tracts 1 and 2 merged together to form 2010 census tract 6.  In 2010, each census tract did not meet the population criteria since census tract 1 had a population of 857 and census tract 2 had a population of 751.  So, the two census tracts merged and census tract 6 now has a population of 1608, which meets the minimum population threshold. </a:t>
            </a:r>
            <a:endParaRPr lang="en-US" dirty="0" smtClean="0">
              <a:solidFill>
                <a:srgbClr val="FFFF00"/>
              </a:solidFill>
            </a:endParaRPr>
          </a:p>
          <a:p>
            <a:pPr>
              <a:spcBef>
                <a:spcPct val="0"/>
              </a:spcBef>
            </a:pPr>
            <a:endParaRPr lang="en-US" dirty="0" smtClean="0"/>
          </a:p>
          <a:p>
            <a:pPr>
              <a:spcBef>
                <a:spcPct val="0"/>
              </a:spcBef>
            </a:pPr>
            <a:r>
              <a:rPr lang="en-US" b="1" dirty="0" smtClean="0"/>
              <a:t>Record 1			Record 2</a:t>
            </a:r>
          </a:p>
          <a:p>
            <a:pPr>
              <a:spcBef>
                <a:spcPct val="0"/>
              </a:spcBef>
            </a:pPr>
            <a:r>
              <a:rPr lang="en-US" dirty="0" smtClean="0"/>
              <a:t>STATE00: 08			STATE00: 08			</a:t>
            </a:r>
          </a:p>
          <a:p>
            <a:pPr>
              <a:spcBef>
                <a:spcPct val="0"/>
              </a:spcBef>
            </a:pPr>
            <a:r>
              <a:rPr lang="en-US" dirty="0" smtClean="0"/>
              <a:t>COUNTY00: 081		COUNTY00: 081</a:t>
            </a:r>
          </a:p>
          <a:p>
            <a:pPr>
              <a:spcBef>
                <a:spcPct val="0"/>
              </a:spcBef>
            </a:pPr>
            <a:r>
              <a:rPr lang="en-US" dirty="0" smtClean="0"/>
              <a:t>TRACT00: 000100		TRACT00: 000200</a:t>
            </a:r>
          </a:p>
          <a:p>
            <a:pPr>
              <a:spcBef>
                <a:spcPct val="0"/>
              </a:spcBef>
            </a:pPr>
            <a:r>
              <a:rPr lang="en-US" dirty="0" smtClean="0"/>
              <a:t>GEOID00: 08081000100		GEOID00: 08081000200</a:t>
            </a:r>
          </a:p>
          <a:p>
            <a:pPr>
              <a:spcBef>
                <a:spcPct val="0"/>
              </a:spcBef>
            </a:pPr>
            <a:r>
              <a:rPr lang="en-US" dirty="0" smtClean="0"/>
              <a:t>POP00: 857			POP00: 751</a:t>
            </a:r>
          </a:p>
          <a:p>
            <a:pPr>
              <a:spcBef>
                <a:spcPct val="0"/>
              </a:spcBef>
            </a:pPr>
            <a:r>
              <a:rPr lang="en-US" dirty="0" smtClean="0"/>
              <a:t>HU00: 532			HU00: 483</a:t>
            </a:r>
          </a:p>
          <a:p>
            <a:pPr>
              <a:spcBef>
                <a:spcPct val="0"/>
              </a:spcBef>
            </a:pPr>
            <a:r>
              <a:rPr lang="en-US" dirty="0" smtClean="0"/>
              <a:t>PART00: W			PART00: P</a:t>
            </a:r>
          </a:p>
          <a:p>
            <a:pPr>
              <a:spcBef>
                <a:spcPct val="0"/>
              </a:spcBef>
            </a:pPr>
            <a:r>
              <a:rPr lang="en-US" dirty="0" smtClean="0"/>
              <a:t>AREA00: 8956127151		AREA00: 2928158060</a:t>
            </a:r>
          </a:p>
          <a:p>
            <a:pPr>
              <a:spcBef>
                <a:spcPct val="0"/>
              </a:spcBef>
            </a:pPr>
            <a:r>
              <a:rPr lang="en-US" dirty="0" smtClean="0"/>
              <a:t>AREALAND00: 8942176703		AREALAND00: 2924140283</a:t>
            </a:r>
          </a:p>
          <a:p>
            <a:pPr>
              <a:spcBef>
                <a:spcPct val="0"/>
              </a:spcBef>
            </a:pPr>
            <a:r>
              <a:rPr lang="en-US" dirty="0" smtClean="0"/>
              <a:t>STATE10: 08			STATE10: 08</a:t>
            </a:r>
          </a:p>
          <a:p>
            <a:pPr>
              <a:spcBef>
                <a:spcPct val="0"/>
              </a:spcBef>
            </a:pPr>
            <a:r>
              <a:rPr lang="en-US" dirty="0" smtClean="0"/>
              <a:t>COUNTY10: 081		COUNTY10: 081</a:t>
            </a:r>
          </a:p>
          <a:p>
            <a:pPr>
              <a:spcBef>
                <a:spcPct val="0"/>
              </a:spcBef>
            </a:pPr>
            <a:r>
              <a:rPr lang="en-US" dirty="0" smtClean="0"/>
              <a:t>TRACT10: 000600		TRACT10: 000600</a:t>
            </a:r>
          </a:p>
          <a:p>
            <a:pPr>
              <a:spcBef>
                <a:spcPct val="0"/>
              </a:spcBef>
            </a:pPr>
            <a:r>
              <a:rPr lang="en-US" dirty="0" smtClean="0"/>
              <a:t>GEOID10: 08081000600		GEOID10: 08081000600</a:t>
            </a:r>
          </a:p>
          <a:p>
            <a:pPr>
              <a:spcBef>
                <a:spcPct val="0"/>
              </a:spcBef>
            </a:pPr>
            <a:r>
              <a:rPr lang="en-US" dirty="0" smtClean="0"/>
              <a:t>POP10: 1608			POP10: 1608</a:t>
            </a:r>
          </a:p>
          <a:p>
            <a:pPr>
              <a:spcBef>
                <a:spcPct val="0"/>
              </a:spcBef>
            </a:pPr>
            <a:r>
              <a:rPr lang="en-US" dirty="0" smtClean="0"/>
              <a:t>HU10: 1015 			HU10: 1015</a:t>
            </a:r>
          </a:p>
          <a:p>
            <a:pPr>
              <a:spcBef>
                <a:spcPct val="0"/>
              </a:spcBef>
            </a:pPr>
            <a:r>
              <a:rPr lang="en-US" dirty="0" smtClean="0"/>
              <a:t>PART10: P			PART10: P</a:t>
            </a:r>
          </a:p>
          <a:p>
            <a:pPr>
              <a:spcBef>
                <a:spcPct val="0"/>
              </a:spcBef>
            </a:pPr>
            <a:r>
              <a:rPr lang="en-US" dirty="0" smtClean="0"/>
              <a:t>AREA10: 11884327258		AREA10: 11884327258</a:t>
            </a:r>
          </a:p>
          <a:p>
            <a:pPr>
              <a:spcBef>
                <a:spcPct val="0"/>
              </a:spcBef>
            </a:pPr>
            <a:r>
              <a:rPr lang="en-US" dirty="0" smtClean="0"/>
              <a:t>AREALAND10: 11866359033	AREALAND10: 11866359033</a:t>
            </a:r>
          </a:p>
          <a:p>
            <a:pPr>
              <a:spcBef>
                <a:spcPct val="0"/>
              </a:spcBef>
            </a:pPr>
            <a:r>
              <a:rPr lang="en-US" dirty="0" smtClean="0"/>
              <a:t>AREAPT: 8956127151		AREAPT: 2928144943</a:t>
            </a:r>
          </a:p>
          <a:p>
            <a:pPr>
              <a:spcBef>
                <a:spcPct val="0"/>
              </a:spcBef>
            </a:pPr>
            <a:r>
              <a:rPr lang="en-US" dirty="0" smtClean="0"/>
              <a:t>AREALANDPT: 8942176703		AREALANDPT: 2924127166</a:t>
            </a:r>
          </a:p>
          <a:p>
            <a:pPr>
              <a:spcBef>
                <a:spcPct val="0"/>
              </a:spcBef>
            </a:pPr>
            <a:r>
              <a:rPr lang="en-US" dirty="0" smtClean="0"/>
              <a:t>AREAPCT00PT: 100.00		AREAPCT00PT: 100.00</a:t>
            </a:r>
          </a:p>
          <a:p>
            <a:pPr>
              <a:spcBef>
                <a:spcPct val="0"/>
              </a:spcBef>
            </a:pPr>
            <a:r>
              <a:rPr lang="en-US" dirty="0" smtClean="0"/>
              <a:t>AREALANDPCT00PT: 100.00	AREALANDPCT00PT: 100.00</a:t>
            </a:r>
          </a:p>
          <a:p>
            <a:pPr>
              <a:spcBef>
                <a:spcPct val="0"/>
              </a:spcBef>
            </a:pPr>
            <a:r>
              <a:rPr lang="en-US" dirty="0" smtClean="0"/>
              <a:t>AREAPCT10PT: 75.36		AREAPCT10PT: 24.64</a:t>
            </a:r>
          </a:p>
          <a:p>
            <a:pPr>
              <a:spcBef>
                <a:spcPct val="0"/>
              </a:spcBef>
            </a:pPr>
            <a:r>
              <a:rPr lang="en-US" dirty="0" smtClean="0"/>
              <a:t>AREALANDPCT10PT: 75.36		AREALANDPCT10PT: 24.61</a:t>
            </a:r>
          </a:p>
          <a:p>
            <a:pPr>
              <a:spcBef>
                <a:spcPct val="0"/>
              </a:spcBef>
            </a:pPr>
            <a:r>
              <a:rPr lang="en-US" dirty="0" smtClean="0"/>
              <a:t>POP10PT: 857		POP10PT: 751</a:t>
            </a:r>
          </a:p>
          <a:p>
            <a:pPr>
              <a:spcBef>
                <a:spcPct val="0"/>
              </a:spcBef>
            </a:pPr>
            <a:r>
              <a:rPr lang="en-US" dirty="0" smtClean="0"/>
              <a:t>POPPCT00: 100.00		POPPCT00: 100.00</a:t>
            </a:r>
          </a:p>
          <a:p>
            <a:pPr>
              <a:spcBef>
                <a:spcPct val="0"/>
              </a:spcBef>
            </a:pPr>
            <a:r>
              <a:rPr lang="en-US" dirty="0" smtClean="0"/>
              <a:t>POPPCT10: 53.30		POPPCT10: 46.70</a:t>
            </a:r>
            <a:br>
              <a:rPr lang="en-US" dirty="0" smtClean="0"/>
            </a:br>
            <a:r>
              <a:rPr lang="en-US" dirty="0" smtClean="0"/>
              <a:t>HU10PT: 532			HU10PT:  483</a:t>
            </a:r>
          </a:p>
          <a:p>
            <a:pPr>
              <a:spcBef>
                <a:spcPct val="0"/>
              </a:spcBef>
            </a:pPr>
            <a:r>
              <a:rPr lang="en-US" dirty="0" smtClean="0"/>
              <a:t>HUPCT00: 100.00		HUPCT00: 100.00</a:t>
            </a:r>
          </a:p>
          <a:p>
            <a:pPr>
              <a:spcBef>
                <a:spcPct val="0"/>
              </a:spcBef>
            </a:pPr>
            <a:r>
              <a:rPr lang="en-US" dirty="0" smtClean="0"/>
              <a:t>HUPCT10: 52.41		HUPCT10: 47.59</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9989DA-1970-477D-9491-02EC33B519F6}" type="slidenum">
              <a:rPr lang="en-US"/>
              <a:pPr fontAlgn="base">
                <a:spcBef>
                  <a:spcPct val="0"/>
                </a:spcBef>
                <a:spcAft>
                  <a:spcPct val="0"/>
                </a:spcAft>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example, 2000 census tract 9662 has been split into two 2010 census tracts:  9662.01 and 9662.02.   In 2010, the population of 2000 census tract 9662 was 7332, so that is enough to make two census tracts.  Therefore, now we have two census tracts in the same area.  9662.01 has a population of 2906 and 9662.02 has a population of 4426.</a:t>
            </a:r>
          </a:p>
          <a:p>
            <a:pPr>
              <a:spcBef>
                <a:spcPct val="0"/>
              </a:spcBef>
            </a:pPr>
            <a:endParaRPr lang="en-US" b="1" smtClean="0"/>
          </a:p>
          <a:p>
            <a:pPr>
              <a:spcBef>
                <a:spcPct val="0"/>
              </a:spcBef>
            </a:pPr>
            <a:r>
              <a:rPr lang="en-US" b="1" smtClean="0"/>
              <a:t>Record 1			Record 2</a:t>
            </a:r>
          </a:p>
          <a:p>
            <a:pPr>
              <a:spcBef>
                <a:spcPct val="0"/>
              </a:spcBef>
            </a:pPr>
            <a:r>
              <a:rPr lang="en-US" smtClean="0"/>
              <a:t>STATE00: 08			STATE00: 08			</a:t>
            </a:r>
          </a:p>
          <a:p>
            <a:pPr>
              <a:spcBef>
                <a:spcPct val="0"/>
              </a:spcBef>
            </a:pPr>
            <a:r>
              <a:rPr lang="en-US" smtClean="0"/>
              <a:t>COUNTY00: 085		COUNTY00: 085</a:t>
            </a:r>
          </a:p>
          <a:p>
            <a:pPr>
              <a:spcBef>
                <a:spcPct val="0"/>
              </a:spcBef>
            </a:pPr>
            <a:r>
              <a:rPr lang="en-US" smtClean="0"/>
              <a:t>TRACT00: 966200		TRACT00: 966200</a:t>
            </a:r>
          </a:p>
          <a:p>
            <a:pPr>
              <a:spcBef>
                <a:spcPct val="0"/>
              </a:spcBef>
            </a:pPr>
            <a:r>
              <a:rPr lang="en-US" smtClean="0"/>
              <a:t>GEOID00: 08085966200		GEOID00: 08085966200</a:t>
            </a:r>
          </a:p>
          <a:p>
            <a:pPr>
              <a:spcBef>
                <a:spcPct val="0"/>
              </a:spcBef>
            </a:pPr>
            <a:r>
              <a:rPr lang="en-US" smtClean="0"/>
              <a:t>POP00: 7332			POP00: 7332</a:t>
            </a:r>
          </a:p>
          <a:p>
            <a:pPr>
              <a:spcBef>
                <a:spcPct val="0"/>
              </a:spcBef>
            </a:pPr>
            <a:r>
              <a:rPr lang="en-US" smtClean="0"/>
              <a:t>HU00: 2876			HU00: 2876</a:t>
            </a:r>
          </a:p>
          <a:p>
            <a:pPr>
              <a:spcBef>
                <a:spcPct val="0"/>
              </a:spcBef>
            </a:pPr>
            <a:r>
              <a:rPr lang="en-US" smtClean="0"/>
              <a:t>PART00: P			PART00: P</a:t>
            </a:r>
          </a:p>
          <a:p>
            <a:pPr>
              <a:spcBef>
                <a:spcPct val="0"/>
              </a:spcBef>
            </a:pPr>
            <a:r>
              <a:rPr lang="en-US" smtClean="0"/>
              <a:t>AREA00: 1627788676		AREA00: 1627788676</a:t>
            </a:r>
          </a:p>
          <a:p>
            <a:pPr>
              <a:spcBef>
                <a:spcPct val="0"/>
              </a:spcBef>
            </a:pPr>
            <a:r>
              <a:rPr lang="en-US" smtClean="0"/>
              <a:t>AREALAND00: 1624886476		AREALAND00: 1624886476</a:t>
            </a:r>
          </a:p>
          <a:p>
            <a:pPr>
              <a:spcBef>
                <a:spcPct val="0"/>
              </a:spcBef>
            </a:pPr>
            <a:r>
              <a:rPr lang="en-US" smtClean="0"/>
              <a:t>STATE10: 08			STATE10: 08</a:t>
            </a:r>
          </a:p>
          <a:p>
            <a:pPr>
              <a:spcBef>
                <a:spcPct val="0"/>
              </a:spcBef>
            </a:pPr>
            <a:r>
              <a:rPr lang="en-US" smtClean="0"/>
              <a:t>COUNTY10: 085		COUNTY10: 085</a:t>
            </a:r>
          </a:p>
          <a:p>
            <a:pPr>
              <a:spcBef>
                <a:spcPct val="0"/>
              </a:spcBef>
            </a:pPr>
            <a:r>
              <a:rPr lang="en-US" smtClean="0"/>
              <a:t>TRACT10: 966201		TRACT10: 966202</a:t>
            </a:r>
          </a:p>
          <a:p>
            <a:pPr>
              <a:spcBef>
                <a:spcPct val="0"/>
              </a:spcBef>
            </a:pPr>
            <a:r>
              <a:rPr lang="en-US" smtClean="0"/>
              <a:t>GEOID10: 08085966201		GEOID10: 08085966202</a:t>
            </a:r>
          </a:p>
          <a:p>
            <a:pPr>
              <a:spcBef>
                <a:spcPct val="0"/>
              </a:spcBef>
            </a:pPr>
            <a:r>
              <a:rPr lang="en-US" smtClean="0"/>
              <a:t>POP10: 2906			POP10: 4426</a:t>
            </a:r>
          </a:p>
          <a:p>
            <a:pPr>
              <a:spcBef>
                <a:spcPct val="0"/>
              </a:spcBef>
            </a:pPr>
            <a:r>
              <a:rPr lang="en-US" smtClean="0"/>
              <a:t>HU10: 1190			HU10: 1686</a:t>
            </a:r>
          </a:p>
          <a:p>
            <a:pPr>
              <a:spcBef>
                <a:spcPct val="0"/>
              </a:spcBef>
            </a:pPr>
            <a:r>
              <a:rPr lang="en-US" smtClean="0"/>
              <a:t>PART10: P			PART10: W </a:t>
            </a:r>
          </a:p>
          <a:p>
            <a:pPr>
              <a:spcBef>
                <a:spcPct val="0"/>
              </a:spcBef>
            </a:pPr>
            <a:r>
              <a:rPr lang="en-US" smtClean="0"/>
              <a:t>AREA10: 972474984		AREA10: 655320683</a:t>
            </a:r>
          </a:p>
          <a:p>
            <a:pPr>
              <a:spcBef>
                <a:spcPct val="0"/>
              </a:spcBef>
            </a:pPr>
            <a:r>
              <a:rPr lang="en-US" smtClean="0"/>
              <a:t>AREALAND10: 972024739		AREALAND10: 652868728</a:t>
            </a:r>
          </a:p>
          <a:p>
            <a:pPr>
              <a:spcBef>
                <a:spcPct val="0"/>
              </a:spcBef>
            </a:pPr>
            <a:r>
              <a:rPr lang="en-US" smtClean="0"/>
              <a:t>AREAPT: 972467993		AREAPT: 655320683</a:t>
            </a:r>
          </a:p>
          <a:p>
            <a:pPr>
              <a:spcBef>
                <a:spcPct val="0"/>
              </a:spcBef>
            </a:pPr>
            <a:r>
              <a:rPr lang="en-US" smtClean="0"/>
              <a:t>AREALANDPT: 972017748		AREALANDPT: 652868728</a:t>
            </a:r>
          </a:p>
          <a:p>
            <a:pPr>
              <a:spcBef>
                <a:spcPct val="0"/>
              </a:spcBef>
            </a:pPr>
            <a:r>
              <a:rPr lang="en-US" smtClean="0"/>
              <a:t>AREAPCT00PT: 59.74		AREAPCT00PT: 40.26</a:t>
            </a:r>
          </a:p>
          <a:p>
            <a:pPr>
              <a:spcBef>
                <a:spcPct val="0"/>
              </a:spcBef>
            </a:pPr>
            <a:r>
              <a:rPr lang="en-US" smtClean="0"/>
              <a:t>AREALANDPCT00PT: 59.82		AREALANDPCT00PT: 40.18</a:t>
            </a:r>
          </a:p>
          <a:p>
            <a:pPr>
              <a:spcBef>
                <a:spcPct val="0"/>
              </a:spcBef>
            </a:pPr>
            <a:r>
              <a:rPr lang="en-US" smtClean="0"/>
              <a:t>AREAPCT10PT: 100.00		AREAPCT10PT: 100.00</a:t>
            </a:r>
          </a:p>
          <a:p>
            <a:pPr>
              <a:spcBef>
                <a:spcPct val="0"/>
              </a:spcBef>
            </a:pPr>
            <a:r>
              <a:rPr lang="en-US" smtClean="0"/>
              <a:t>AREALANDPCT10PT: 100.00	AREALANDPCT10PT: 100.00</a:t>
            </a:r>
          </a:p>
          <a:p>
            <a:pPr>
              <a:spcBef>
                <a:spcPct val="0"/>
              </a:spcBef>
            </a:pPr>
            <a:r>
              <a:rPr lang="en-US" smtClean="0"/>
              <a:t>POP10PT: 2906		POP10PT: 4426</a:t>
            </a:r>
          </a:p>
          <a:p>
            <a:pPr>
              <a:spcBef>
                <a:spcPct val="0"/>
              </a:spcBef>
            </a:pPr>
            <a:r>
              <a:rPr lang="en-US" smtClean="0"/>
              <a:t>POPPCT00: 39.63		POPPCT00: 60.37</a:t>
            </a:r>
          </a:p>
          <a:p>
            <a:pPr>
              <a:spcBef>
                <a:spcPct val="0"/>
              </a:spcBef>
            </a:pPr>
            <a:r>
              <a:rPr lang="en-US" smtClean="0"/>
              <a:t>POPPCT10: 100.00		POPPCT10: 100.00</a:t>
            </a:r>
            <a:br>
              <a:rPr lang="en-US" smtClean="0"/>
            </a:br>
            <a:r>
              <a:rPr lang="en-US" smtClean="0"/>
              <a:t>HU10PT: 1190		HU10PT: 1686</a:t>
            </a:r>
          </a:p>
          <a:p>
            <a:pPr>
              <a:spcBef>
                <a:spcPct val="0"/>
              </a:spcBef>
            </a:pPr>
            <a:r>
              <a:rPr lang="en-US" smtClean="0"/>
              <a:t>HUPCT00: 41.38		HUPCT00: 58.62</a:t>
            </a:r>
          </a:p>
          <a:p>
            <a:pPr>
              <a:spcBef>
                <a:spcPct val="0"/>
              </a:spcBef>
            </a:pPr>
            <a:r>
              <a:rPr lang="en-US" smtClean="0"/>
              <a:t>HUPCT10: 100.00		HUPCT10: 100.00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91D8B6-0A08-4D89-B9D7-9054A6298079}" type="slidenum">
              <a:rPr lang="en-US"/>
              <a:pPr fontAlgn="base">
                <a:spcBef>
                  <a:spcPct val="0"/>
                </a:spcBef>
                <a:spcAft>
                  <a:spcPct val="0"/>
                </a:spcAft>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07390EDE-8471-475C-9206-DA81D97CC908}" type="slidenum">
              <a:rPr lang="en-US" smtClean="0"/>
              <a:pPr/>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9D42D-7FCE-4BD2-8ED2-8E15B1C693C0}" type="slidenum">
              <a:rPr lang="en-US" smtClean="0"/>
              <a:pPr fontAlgn="base">
                <a:spcBef>
                  <a:spcPct val="0"/>
                </a:spcBef>
                <a:spcAft>
                  <a:spcPct val="0"/>
                </a:spcAft>
                <a:defRPr/>
              </a:pPr>
              <a:t>36</a:t>
            </a:fld>
            <a:endParaRPr lang="en-US" smtClean="0"/>
          </a:p>
        </p:txBody>
      </p:sp>
      <p:sp>
        <p:nvSpPr>
          <p:cNvPr id="39939" name="Rectangle 7"/>
          <p:cNvSpPr txBox="1">
            <a:spLocks noGrp="1" noChangeArrowheads="1"/>
          </p:cNvSpPr>
          <p:nvPr/>
        </p:nvSpPr>
        <p:spPr bwMode="auto">
          <a:xfrm>
            <a:off x="3886200" y="8839650"/>
            <a:ext cx="2971800" cy="456750"/>
          </a:xfrm>
          <a:prstGeom prst="rect">
            <a:avLst/>
          </a:prstGeom>
          <a:noFill/>
          <a:ln w="9525">
            <a:noFill/>
            <a:miter lim="800000"/>
            <a:headEnd/>
            <a:tailEnd/>
          </a:ln>
        </p:spPr>
        <p:txBody>
          <a:bodyPr lIns="90554" tIns="45276" rIns="90554" bIns="45276" anchor="b"/>
          <a:lstStyle/>
          <a:p>
            <a:pPr algn="r" defTabSz="903288"/>
            <a:fld id="{A8AD5B07-645A-4936-BD7A-4D6218EC8EAA}" type="slidenum">
              <a:rPr lang="en-US" sz="1200">
                <a:solidFill>
                  <a:schemeClr val="tx2"/>
                </a:solidFill>
                <a:latin typeface="Arial" pitchFamily="34" charset="0"/>
              </a:rPr>
              <a:pPr algn="r" defTabSz="903288"/>
              <a:t>36</a:t>
            </a:fld>
            <a:endParaRPr lang="en-US" sz="1200">
              <a:solidFill>
                <a:schemeClr val="tx2"/>
              </a:solidFill>
              <a:latin typeface="Arial" pitchFamily="34" charset="0"/>
            </a:endParaRPr>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US" smtClean="0">
                <a:solidFill>
                  <a:srgbClr val="000000"/>
                </a:solidFill>
                <a:cs typeface="Arial" pitchFamily="34" charset="0"/>
              </a:rPr>
              <a:t>Two forms were used during Census 2000. The “short form” asked several questions on the most basic demographic and housing topics. These questions asked about age, sex, race, Hispanic origin, the number of people living in the housing unit, and if the housing unit was owned or rented by the resident.</a:t>
            </a:r>
          </a:p>
          <a:p>
            <a:pPr algn="just" eaLnBrk="1" hangingPunct="1">
              <a:spcBef>
                <a:spcPct val="0"/>
              </a:spcBef>
            </a:pPr>
            <a:endParaRPr lang="en-US" smtClean="0">
              <a:solidFill>
                <a:srgbClr val="000000"/>
              </a:solidFill>
              <a:cs typeface="Arial" pitchFamily="34" charset="0"/>
            </a:endParaRPr>
          </a:p>
          <a:p>
            <a:pPr algn="just" eaLnBrk="1" hangingPunct="1">
              <a:spcBef>
                <a:spcPct val="0"/>
              </a:spcBef>
            </a:pPr>
            <a:r>
              <a:rPr lang="en-US" smtClean="0">
                <a:solidFill>
                  <a:srgbClr val="000000"/>
                </a:solidFill>
                <a:cs typeface="Arial" pitchFamily="34" charset="0"/>
              </a:rPr>
              <a:t>The “long form” collected the same information as the “short form,” but it also asked questions on additional topics. Thirty-two questions were asked of each resident of the housing unit on such topics as marital status, education, language spoken at home, employment, occupation, and others. Twenty-one questions were asked about the housing unit itself, so only one resident of that housing unit was asked to provide information on such topics as plumbing and kitchen facilities,  type and cost of utilities, value of the property, and others. </a:t>
            </a:r>
          </a:p>
          <a:p>
            <a:pPr algn="just" eaLnBrk="1" hangingPunct="1">
              <a:spcBef>
                <a:spcPct val="0"/>
              </a:spcBef>
            </a:pPr>
            <a:endParaRPr lang="en-US" smtClean="0">
              <a:solidFill>
                <a:srgbClr val="000000"/>
              </a:solidFill>
              <a:cs typeface="Arial" pitchFamily="34" charset="0"/>
            </a:endParaRPr>
          </a:p>
          <a:p>
            <a:pPr algn="just" eaLnBrk="1" hangingPunct="1">
              <a:spcBef>
                <a:spcPct val="0"/>
              </a:spcBef>
            </a:pPr>
            <a:r>
              <a:rPr lang="en-US" smtClean="0">
                <a:solidFill>
                  <a:srgbClr val="000000"/>
                </a:solidFill>
                <a:cs typeface="Arial" pitchFamily="34" charset="0"/>
              </a:rPr>
              <a:t>Only a sample of the total U.S. population received the long form. The data from the long form are called “sample data.”  The basic data collected on both the short and the long forms are called “100 percent data” since these questions were asked for 100 percent of the U.S. population.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83124-8041-4E34-BFF0-63575E46C0DF}" type="slidenum">
              <a:rPr lang="en-US" smtClean="0"/>
              <a:pPr fontAlgn="base">
                <a:spcBef>
                  <a:spcPct val="0"/>
                </a:spcBef>
                <a:spcAft>
                  <a:spcPct val="0"/>
                </a:spcAft>
                <a:defRPr/>
              </a:pPr>
              <a:t>37</a:t>
            </a:fld>
            <a:endParaRPr lang="en-US" smtClean="0"/>
          </a:p>
        </p:txBody>
      </p:sp>
      <p:sp>
        <p:nvSpPr>
          <p:cNvPr id="40963" name="Rectangle 7"/>
          <p:cNvSpPr txBox="1">
            <a:spLocks noGrp="1" noChangeArrowheads="1"/>
          </p:cNvSpPr>
          <p:nvPr/>
        </p:nvSpPr>
        <p:spPr bwMode="auto">
          <a:xfrm>
            <a:off x="3886200" y="8839650"/>
            <a:ext cx="2971800" cy="456750"/>
          </a:xfrm>
          <a:prstGeom prst="rect">
            <a:avLst/>
          </a:prstGeom>
          <a:noFill/>
          <a:ln w="9525">
            <a:noFill/>
            <a:miter lim="800000"/>
            <a:headEnd/>
            <a:tailEnd/>
          </a:ln>
        </p:spPr>
        <p:txBody>
          <a:bodyPr lIns="90554" tIns="45276" rIns="90554" bIns="45276" anchor="b"/>
          <a:lstStyle/>
          <a:p>
            <a:pPr algn="r" defTabSz="903288"/>
            <a:fld id="{1DE3D6C5-E343-401A-A81D-435963621791}" type="slidenum">
              <a:rPr lang="en-US" sz="1200">
                <a:solidFill>
                  <a:schemeClr val="tx2"/>
                </a:solidFill>
                <a:latin typeface="Arial" pitchFamily="34" charset="0"/>
              </a:rPr>
              <a:pPr algn="r" defTabSz="903288"/>
              <a:t>37</a:t>
            </a:fld>
            <a:endParaRPr lang="en-US" sz="1200">
              <a:solidFill>
                <a:schemeClr val="tx2"/>
              </a:solidFill>
              <a:latin typeface="Arial" pitchFamily="34"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US" smtClean="0">
                <a:cs typeface="Arial" pitchFamily="34" charset="0"/>
              </a:rPr>
              <a:t>The 2010 Census included only one form sent to the entire U.S. population. That form asked only questions similar to those contained in previous census short forms. The 2010 Census provides a basic count of the U.S. population, collecting only the most basic demographic and housing information. Detailed demographic, social, economic, and housing data are </a:t>
            </a:r>
            <a:r>
              <a:rPr lang="en-US" u="sng" smtClean="0">
                <a:cs typeface="Arial" pitchFamily="34" charset="0"/>
              </a:rPr>
              <a:t>no longer</a:t>
            </a:r>
            <a:r>
              <a:rPr lang="en-US" smtClean="0">
                <a:cs typeface="Arial" pitchFamily="34" charset="0"/>
              </a:rPr>
              <a:t> collected as part of the decennial census. </a:t>
            </a:r>
          </a:p>
          <a:p>
            <a:pPr algn="just" eaLnBrk="1" hangingPunct="1">
              <a:spcBef>
                <a:spcPct val="0"/>
              </a:spcBef>
            </a:pPr>
            <a:endParaRPr lang="en-US" smtClean="0">
              <a:cs typeface="Arial" pitchFamily="34" charset="0"/>
            </a:endParaRPr>
          </a:p>
          <a:p>
            <a:pPr algn="just" eaLnBrk="1" hangingPunct="1">
              <a:spcBef>
                <a:spcPct val="0"/>
              </a:spcBef>
            </a:pPr>
            <a:r>
              <a:rPr lang="en-US" smtClean="0">
                <a:cs typeface="Arial" pitchFamily="34" charset="0"/>
              </a:rPr>
              <a:t>The data that were collected from the long form sample are now produced from the American Community Survey. </a:t>
            </a:r>
          </a:p>
          <a:p>
            <a:pPr algn="just" eaLnBrk="1" hangingPunct="1">
              <a:spcBef>
                <a:spcPct val="0"/>
              </a:spcBef>
            </a:pPr>
            <a:endParaRPr lang="en-US" smtClean="0">
              <a:cs typeface="Arial" pitchFamily="34" charset="0"/>
            </a:endParaRPr>
          </a:p>
          <a:p>
            <a:pPr eaLnBrk="1" hangingPunct="1">
              <a:spcBef>
                <a:spcPct val="0"/>
              </a:spcBef>
            </a:pPr>
            <a:r>
              <a:rPr lang="en-US" smtClean="0"/>
              <a:t>The American Community Survey collects data from the 50 states, the District of Columbia, and Puerto Rico, where it is called the Puerto Rico Community Survey. The American Community Survey does </a:t>
            </a:r>
            <a:r>
              <a:rPr lang="en-US" u="sng" smtClean="0"/>
              <a:t>not</a:t>
            </a:r>
            <a:r>
              <a:rPr lang="en-US" smtClean="0"/>
              <a:t> collect data from the other U.S. territories, such as Guam and the U.S. Virgin Islands. The 2010 decennial census collected long form type data for these areas. </a:t>
            </a:r>
          </a:p>
          <a:p>
            <a:pPr eaLnBrk="1" hangingPunct="1">
              <a:spcBef>
                <a:spcPct val="0"/>
              </a:spcBef>
            </a:pPr>
            <a:endParaRPr lang="en-US" smtClean="0"/>
          </a:p>
          <a:p>
            <a:pPr eaLnBrk="1" hangingPunct="1">
              <a:spcBef>
                <a:spcPct val="0"/>
              </a:spcBef>
            </a:pPr>
            <a:r>
              <a:rPr lang="en-US" smtClean="0"/>
              <a:t>The questions that were asked on the 2010 Census are also asked on the American Community Survey questionnaire.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3DFA6-4C0B-47D7-A15E-81A4EC38944E}" type="slidenum">
              <a:rPr lang="en-US" smtClean="0"/>
              <a:pPr fontAlgn="base">
                <a:spcBef>
                  <a:spcPct val="0"/>
                </a:spcBef>
                <a:spcAft>
                  <a:spcPct val="0"/>
                </a:spcAft>
                <a:defRPr/>
              </a:pPr>
              <a:t>38</a:t>
            </a:fld>
            <a:endParaRPr lang="en-US" smtClean="0"/>
          </a:p>
        </p:txBody>
      </p:sp>
      <p:sp>
        <p:nvSpPr>
          <p:cNvPr id="41987" name="Rectangle 2"/>
          <p:cNvSpPr>
            <a:spLocks noGrp="1" noRot="1" noChangeAspect="1" noChangeArrowheads="1" noTextEdit="1"/>
          </p:cNvSpPr>
          <p:nvPr>
            <p:ph type="sldImg"/>
          </p:nvPr>
        </p:nvSpPr>
        <p:spPr bwMode="auto">
          <a:xfrm>
            <a:off x="1092200" y="685800"/>
            <a:ext cx="4673600" cy="3505200"/>
          </a:xfrm>
          <a:noFill/>
          <a:ln>
            <a:solidFill>
              <a:srgbClr val="000000"/>
            </a:solidFill>
            <a:miter lim="800000"/>
            <a:headEnd/>
            <a:tailEnd/>
          </a:ln>
        </p:spPr>
      </p:sp>
      <p:sp>
        <p:nvSpPr>
          <p:cNvPr id="41988" name="Rectangle 3"/>
          <p:cNvSpPr>
            <a:spLocks noGrp="1" noChangeArrowheads="1"/>
          </p:cNvSpPr>
          <p:nvPr>
            <p:ph type="body" idx="1"/>
          </p:nvPr>
        </p:nvSpPr>
        <p:spPr bwMode="auto">
          <a:xfrm>
            <a:off x="914400" y="4419018"/>
            <a:ext cx="5029200" cy="4191450"/>
          </a:xfrm>
          <a:noFill/>
        </p:spPr>
        <p:txBody>
          <a:bodyPr wrap="square" numCol="1" anchor="t" anchorCtr="0" compatLnSpc="1">
            <a:prstTxWarp prst="textNoShape">
              <a:avLst/>
            </a:prstTxWarp>
          </a:bodyPr>
          <a:lstStyle/>
          <a:p>
            <a:pPr eaLnBrk="1" hangingPunct="1">
              <a:spcBef>
                <a:spcPct val="0"/>
              </a:spcBef>
            </a:pPr>
            <a:r>
              <a:rPr lang="en-US" smtClean="0"/>
              <a:t>In the wake of the 2010 Census, we want to emphasize that estimates produced by the American Community Survey are not the same as the 2010 Census population counts.  </a:t>
            </a:r>
          </a:p>
          <a:p>
            <a:pPr eaLnBrk="1" hangingPunct="1">
              <a:spcBef>
                <a:spcPct val="0"/>
              </a:spcBef>
            </a:pPr>
            <a:endParaRPr lang="en-US" smtClean="0"/>
          </a:p>
          <a:p>
            <a:pPr eaLnBrk="1" hangingPunct="1">
              <a:spcBef>
                <a:spcPct val="0"/>
              </a:spcBef>
            </a:pPr>
            <a:r>
              <a:rPr lang="en-US" smtClean="0"/>
              <a:t>Again, the purpose of the decennial census is counting the population to support apportionment and redistricting.  Use numbers from the 2010 Census to obtain counts of the population and their basic characteristics, such as sex, age, race, Hispanic origin, and homeowner status.</a:t>
            </a:r>
          </a:p>
          <a:p>
            <a:pPr eaLnBrk="1" hangingPunct="1">
              <a:spcBef>
                <a:spcPct val="0"/>
              </a:spcBef>
            </a:pPr>
            <a:endParaRPr lang="en-US" smtClean="0"/>
          </a:p>
          <a:p>
            <a:pPr eaLnBrk="1" hangingPunct="1">
              <a:spcBef>
                <a:spcPct val="0"/>
              </a:spcBef>
            </a:pPr>
            <a:r>
              <a:rPr lang="en-US" smtClean="0"/>
              <a:t>The American Community Survey shows how people live by providing a portrait of the community’s characteristics.  Use estimates from the ACS to obtain detailed demographic, social, economic, and housing characteristics.  You will learn more about these characteristics in upcoming slides.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content collected by the American Community Survey can be grouped into four main types of characteristics – social, economic, demographic, and housing. Let’s take a closer look at the type of information each of these categories contain.</a:t>
            </a:r>
          </a:p>
          <a:p>
            <a:pPr eaLnBrk="1" hangingPunct="1">
              <a:spcBef>
                <a:spcPct val="0"/>
              </a:spcBef>
            </a:pPr>
            <a:endParaRPr lang="en-US" smtClean="0"/>
          </a:p>
          <a:p>
            <a:pPr eaLnBrk="1" hangingPunct="1">
              <a:spcBef>
                <a:spcPct val="0"/>
              </a:spcBef>
            </a:pPr>
            <a:r>
              <a:rPr lang="en-US" smtClean="0">
                <a:solidFill>
                  <a:srgbClr val="000000"/>
                </a:solidFill>
                <a:ea typeface="Arial Unicode MS" pitchFamily="34" charset="-128"/>
                <a:cs typeface="Arial Unicode MS" pitchFamily="34" charset="-128"/>
              </a:rPr>
              <a:t>Social characteristics include topics such as education, marital status and history, fertility, grandparent caregivers, veterans, disability status, place of birth, citizenship status, year of entry, language spoken at home, ancestry and tribal affiliation.</a:t>
            </a:r>
          </a:p>
          <a:p>
            <a:pPr eaLnBrk="1" hangingPunct="1">
              <a:spcBef>
                <a:spcPct val="0"/>
              </a:spcBef>
            </a:pPr>
            <a:endParaRPr lang="en-US" smtClean="0"/>
          </a:p>
          <a:p>
            <a:pPr eaLnBrk="1" hangingPunct="1">
              <a:spcBef>
                <a:spcPct val="0"/>
              </a:spcBef>
            </a:pPr>
            <a:r>
              <a:rPr lang="en-US" smtClean="0">
                <a:solidFill>
                  <a:srgbClr val="000000"/>
                </a:solidFill>
                <a:ea typeface="Arial Unicode MS" pitchFamily="34" charset="-128"/>
                <a:cs typeface="Arial Unicode MS" pitchFamily="34" charset="-128"/>
              </a:rPr>
              <a:t>Economic characteristics include such topics as health insurance coverage, income, benefits, employment status, occupation, industry, commuting to work, and place of work. Data on the economic characteristics of the population are collected to assess the material well-being of individuals and households.</a:t>
            </a:r>
          </a:p>
          <a:p>
            <a:pPr eaLnBrk="1" hangingPunct="1">
              <a:spcBef>
                <a:spcPct val="0"/>
              </a:spcBef>
            </a:pPr>
            <a:endParaRPr lang="en-US" smtClean="0">
              <a:solidFill>
                <a:srgbClr val="000000"/>
              </a:solidFill>
              <a:ea typeface="Arial Unicode MS" pitchFamily="34" charset="-128"/>
              <a:cs typeface="Arial Unicode MS" pitchFamily="34" charset="-128"/>
            </a:endParaRPr>
          </a:p>
          <a:p>
            <a:pPr eaLnBrk="1" hangingPunct="1">
              <a:spcBef>
                <a:spcPct val="0"/>
              </a:spcBef>
            </a:pPr>
            <a:r>
              <a:rPr lang="en-US" smtClean="0">
                <a:solidFill>
                  <a:srgbClr val="000000"/>
                </a:solidFill>
                <a:ea typeface="Arial Unicode MS" pitchFamily="34" charset="-128"/>
                <a:cs typeface="Arial Unicode MS" pitchFamily="34" charset="-128"/>
              </a:rPr>
              <a:t>The American Community Survey also collects the basic demographic characteristics such as sex, age, race and Hispanic origin. This is the same information that was collected by the 2010 Census.</a:t>
            </a:r>
          </a:p>
          <a:p>
            <a:pPr eaLnBrk="1" hangingPunct="1">
              <a:spcBef>
                <a:spcPct val="0"/>
              </a:spcBef>
            </a:pPr>
            <a:endParaRPr lang="en-US" smtClean="0">
              <a:solidFill>
                <a:srgbClr val="000000"/>
              </a:solidFill>
              <a:ea typeface="Arial Unicode MS" pitchFamily="34" charset="-128"/>
              <a:cs typeface="Arial Unicode MS" pitchFamily="34" charset="-128"/>
            </a:endParaRPr>
          </a:p>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423F7-5387-4D1C-9999-98EA5FAEAA94}"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buFont typeface="Arial"/>
              <a:buNone/>
              <a:defRPr/>
            </a:pPr>
            <a:r>
              <a:rPr lang="en-US" dirty="0" smtClean="0">
                <a:solidFill>
                  <a:srgbClr val="000000"/>
                </a:solidFill>
                <a:ea typeface="Arial Unicode MS" pitchFamily="34" charset="-128"/>
                <a:cs typeface="Arial Unicode MS" pitchFamily="34" charset="-128"/>
              </a:rPr>
              <a:t>Housing characteristics include topics such as tenure, occupancy and structure, housing value, taxes and insurance, utilities, and mortgage or monthly rent. This housing data gives us a measure of the housing stock of the country.</a:t>
            </a:r>
          </a:p>
          <a:p>
            <a:pPr eaLnBrk="1" fontAlgn="auto" hangingPunct="1">
              <a:spcBef>
                <a:spcPts val="0"/>
              </a:spcBef>
              <a:spcAft>
                <a:spcPts val="0"/>
              </a:spcAft>
              <a:buFont typeface="Arial"/>
              <a:buNone/>
              <a:defRPr/>
            </a:pPr>
            <a:endParaRPr lang="en-US" sz="2600" dirty="0" smtClean="0"/>
          </a:p>
          <a:p>
            <a:pPr eaLnBrk="1" fontAlgn="auto" hangingPunct="1">
              <a:spcBef>
                <a:spcPts val="0"/>
              </a:spcBef>
              <a:spcAft>
                <a:spcPts val="0"/>
              </a:spcAft>
              <a:defRPr/>
            </a:pPr>
            <a:endParaRPr 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68890A-1703-465B-B61F-F6B04FF7B0C0}"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4292A1-0A32-45D5-9CBB-FBA8646938F0}" type="slidenum">
              <a:rPr lang="en-US" smtClean="0"/>
              <a:pPr fontAlgn="base">
                <a:spcBef>
                  <a:spcPct val="0"/>
                </a:spcBef>
                <a:spcAft>
                  <a:spcPct val="0"/>
                </a:spcAft>
                <a:defRPr/>
              </a:pPr>
              <a:t>41</a:t>
            </a:fld>
            <a:endParaRPr lang="en-US" smtClean="0"/>
          </a:p>
        </p:txBody>
      </p:sp>
      <p:sp>
        <p:nvSpPr>
          <p:cNvPr id="53251" name="Rectangle 7"/>
          <p:cNvSpPr txBox="1">
            <a:spLocks noGrp="1" noChangeArrowheads="1"/>
          </p:cNvSpPr>
          <p:nvPr/>
        </p:nvSpPr>
        <p:spPr bwMode="auto">
          <a:xfrm>
            <a:off x="3886200" y="8839650"/>
            <a:ext cx="2971800" cy="456750"/>
          </a:xfrm>
          <a:prstGeom prst="rect">
            <a:avLst/>
          </a:prstGeom>
          <a:noFill/>
          <a:ln w="9525">
            <a:noFill/>
            <a:miter lim="800000"/>
            <a:headEnd/>
            <a:tailEnd/>
          </a:ln>
        </p:spPr>
        <p:txBody>
          <a:bodyPr lIns="90554" tIns="45276" rIns="90554" bIns="45276" anchor="b"/>
          <a:lstStyle/>
          <a:p>
            <a:pPr algn="r" defTabSz="903288"/>
            <a:fld id="{2BF24B99-B59C-4179-9579-1D3A25C60B0D}" type="slidenum">
              <a:rPr lang="en-US" sz="1200">
                <a:solidFill>
                  <a:schemeClr val="tx2"/>
                </a:solidFill>
                <a:latin typeface="Arial" pitchFamily="34" charset="0"/>
              </a:rPr>
              <a:pPr algn="r" defTabSz="903288"/>
              <a:t>41</a:t>
            </a:fld>
            <a:endParaRPr lang="en-US" sz="1200">
              <a:solidFill>
                <a:schemeClr val="tx2"/>
              </a:solidFill>
              <a:latin typeface="Arial" pitchFamily="34" charset="0"/>
            </a:endParaRPr>
          </a:p>
        </p:txBody>
      </p:sp>
      <p:sp>
        <p:nvSpPr>
          <p:cNvPr id="53252" name="Rectangle 2"/>
          <p:cNvSpPr>
            <a:spLocks noGrp="1" noRot="1" noChangeAspect="1" noChangeArrowheads="1" noTextEdit="1"/>
          </p:cNvSpPr>
          <p:nvPr>
            <p:ph type="sldImg"/>
          </p:nvPr>
        </p:nvSpPr>
        <p:spPr bwMode="auto">
          <a:xfrm>
            <a:off x="1104900" y="696913"/>
            <a:ext cx="4649788" cy="3487737"/>
          </a:xfrm>
          <a:noFill/>
          <a:ln>
            <a:solidFill>
              <a:srgbClr val="000000"/>
            </a:solidFill>
            <a:miter lim="800000"/>
            <a:headEnd/>
            <a:tailEnd/>
          </a:ln>
        </p:spPr>
      </p:sp>
      <p:sp>
        <p:nvSpPr>
          <p:cNvPr id="53253" name="Rectangle 3"/>
          <p:cNvSpPr>
            <a:spLocks noGrp="1" noChangeArrowheads="1"/>
          </p:cNvSpPr>
          <p:nvPr>
            <p:ph type="body" idx="1"/>
          </p:nvPr>
        </p:nvSpPr>
        <p:spPr bwMode="auto">
          <a:xfrm>
            <a:off x="447676" y="4415790"/>
            <a:ext cx="5813425" cy="4499716"/>
          </a:xfrm>
          <a:noFill/>
        </p:spPr>
        <p:txBody>
          <a:bodyPr wrap="square" numCol="1" anchor="t" anchorCtr="0" compatLnSpc="1">
            <a:prstTxWarp prst="textNoShape">
              <a:avLst/>
            </a:prstTxWarp>
          </a:bodyPr>
          <a:lstStyle/>
          <a:p>
            <a:pPr eaLnBrk="1" hangingPunct="1">
              <a:spcBef>
                <a:spcPct val="0"/>
              </a:spcBef>
            </a:pPr>
            <a:r>
              <a:rPr lang="en-US" smtClean="0">
                <a:cs typeface="Arial" pitchFamily="34" charset="0"/>
              </a:rPr>
              <a:t>All </a:t>
            </a:r>
            <a:r>
              <a:rPr lang="en-US" smtClean="0"/>
              <a:t>American Community Survey</a:t>
            </a:r>
            <a:r>
              <a:rPr lang="en-US" smtClean="0">
                <a:cs typeface="Arial" pitchFamily="34" charset="0"/>
              </a:rPr>
              <a:t> data are published based on population thresholds. One-year estimates from the </a:t>
            </a:r>
            <a:r>
              <a:rPr lang="en-US" smtClean="0"/>
              <a:t>American Community Survey</a:t>
            </a:r>
            <a:r>
              <a:rPr lang="en-US" smtClean="0">
                <a:cs typeface="Arial" pitchFamily="34" charset="0"/>
              </a:rPr>
              <a:t> are published for geographic areas with a population of 65,000 or more, including counties or county equivalents, all Congressional Districts, metropolitan and micropolitan statistical areas, all 50 states, the District of Columbia, and Puerto Rico.  The 2010 </a:t>
            </a:r>
            <a:r>
              <a:rPr lang="en-US" smtClean="0"/>
              <a:t>American Community Survey </a:t>
            </a:r>
            <a:r>
              <a:rPr lang="en-US" smtClean="0">
                <a:cs typeface="Arial" pitchFamily="34" charset="0"/>
              </a:rPr>
              <a:t>1-year estimates were released in September 2011.</a:t>
            </a:r>
          </a:p>
          <a:p>
            <a:pPr eaLnBrk="1" hangingPunct="1">
              <a:spcBef>
                <a:spcPct val="0"/>
              </a:spcBef>
            </a:pPr>
            <a:endParaRPr lang="en-US" smtClean="0"/>
          </a:p>
          <a:p>
            <a:pPr eaLnBrk="1" hangingPunct="1">
              <a:spcBef>
                <a:spcPct val="0"/>
              </a:spcBef>
            </a:pPr>
            <a:r>
              <a:rPr lang="en-US" smtClean="0"/>
              <a:t>Three-year estimates from the American Community Survey are published for geographic areas with a population of 20,000 or more.  The 2008-2010 American Community Survey 3-year estimates were released in October 2011. These 3-year estimates were produced with data collected from the 2008, 2009 and 2010 American Community Surveys. </a:t>
            </a:r>
          </a:p>
          <a:p>
            <a:pPr eaLnBrk="1" hangingPunct="1">
              <a:spcBef>
                <a:spcPct val="0"/>
              </a:spcBef>
            </a:pPr>
            <a:endParaRPr lang="en-US" smtClean="0"/>
          </a:p>
          <a:p>
            <a:pPr eaLnBrk="1" hangingPunct="1">
              <a:spcBef>
                <a:spcPct val="0"/>
              </a:spcBef>
            </a:pPr>
            <a:r>
              <a:rPr lang="en-US" smtClean="0"/>
              <a:t>The Census Bureau released data for all areas, including those with estimated populations of less than 20,000, for the first time in December 2010 with the 2005-2009 American Community Survey 5-year estimates.  </a:t>
            </a:r>
            <a:r>
              <a:rPr lang="en-US" smtClean="0">
                <a:cs typeface="Arial" pitchFamily="34" charset="0"/>
              </a:rPr>
              <a:t>For small areas with populations less than 20,000, it takes 5 years to accumulate a large enough sample to provide estimates with accuracy similar to the decennial census long form. </a:t>
            </a:r>
            <a:r>
              <a:rPr lang="en-US" smtClean="0"/>
              <a:t>The 2006-2010 5-year estimates were released in December 2010.  These 5-year estimates were produced from the data collected from the 2006, 2007, 2008, 2009, and 2010 American Community Surveys. </a:t>
            </a:r>
          </a:p>
          <a:p>
            <a:pPr eaLnBrk="1" hangingPunct="1">
              <a:spcBef>
                <a:spcPct val="0"/>
              </a:spcBef>
            </a:pPr>
            <a:endParaRPr lang="en-US" smtClean="0"/>
          </a:p>
          <a:p>
            <a:pPr eaLnBrk="1" hangingPunct="1">
              <a:spcBef>
                <a:spcPct val="0"/>
              </a:spcBef>
            </a:pPr>
            <a:r>
              <a:rPr lang="en-US" smtClean="0">
                <a:cs typeface="Arial" pitchFamily="34" charset="0"/>
              </a:rPr>
              <a:t>All </a:t>
            </a:r>
            <a:r>
              <a:rPr lang="en-US" smtClean="0"/>
              <a:t>American Community Survey</a:t>
            </a:r>
            <a:r>
              <a:rPr lang="en-US" smtClean="0">
                <a:cs typeface="Arial" pitchFamily="34" charset="0"/>
              </a:rPr>
              <a:t> data products are refreshed annually.</a:t>
            </a:r>
            <a:endParaRPr lang="en-US" smtClean="0">
              <a:ea typeface="Arial Unicode MS" pitchFamily="34" charset="-128"/>
              <a:cs typeface="Arial Unicode MS" pitchFamily="34" charset="-128"/>
            </a:endParaRPr>
          </a:p>
          <a:p>
            <a:pPr eaLnBrk="1" hangingPunct="1">
              <a:spcBef>
                <a:spcPct val="0"/>
              </a:spcBef>
            </a:pPr>
            <a:endParaRPr lang="en-US" sz="1000" smtClean="0"/>
          </a:p>
          <a:p>
            <a:pPr eaLnBrk="1" hangingPunct="1">
              <a:spcBef>
                <a:spcPct val="0"/>
              </a:spcBef>
            </a:pPr>
            <a:endParaRPr lang="en-US" sz="1000" smtClean="0"/>
          </a:p>
          <a:p>
            <a:pPr eaLnBrk="1" hangingPunct="1">
              <a:spcBef>
                <a:spcPct val="0"/>
              </a:spcBef>
            </a:pPr>
            <a:endParaRPr lang="en-US" sz="10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t>The American Community Survey data products are similar to those produced from the decennial census long form.  Like the decennial sample data products, the American Community Survey products show the characteristics of the country’s population and housing.  These products include 3 broad types of products – profiles, tables, and Public Use Microdata Sample, or PUMS, files. There are multiple types of profiles and tables – data profiles, narrative profiles, comparison profiles, selected population profiles, ranking tables, subject tables, detailed tables, and geographic comparison tables.  Not all products are available for each data release.  For example, ranking tables are only available in the 1-year estimates, not the 3-year or 5-year estimates.</a:t>
            </a:r>
          </a:p>
          <a:p>
            <a:pPr eaLnBrk="1" hangingPunct="1">
              <a:lnSpc>
                <a:spcPct val="80000"/>
              </a:lnSpc>
              <a:spcBef>
                <a:spcPct val="0"/>
              </a:spcBef>
            </a:pPr>
            <a:endParaRPr lang="en-US" smtClean="0"/>
          </a:p>
          <a:p>
            <a:pPr eaLnBrk="1" hangingPunct="1">
              <a:lnSpc>
                <a:spcPct val="80000"/>
              </a:lnSpc>
              <a:spcBef>
                <a:spcPct val="0"/>
              </a:spcBef>
            </a:pPr>
            <a:r>
              <a:rPr lang="en-US" smtClean="0"/>
              <a:t>All of the data products are available on the Census Bureau’s American FactFinder.  The data products are explored in depth in the presentation titled “Data Products from the American Community Survey.”</a:t>
            </a:r>
          </a:p>
          <a:p>
            <a:pPr eaLnBrk="1" hangingPunct="1">
              <a:lnSpc>
                <a:spcPct val="80000"/>
              </a:lnSpc>
              <a:spcBef>
                <a:spcPct val="0"/>
              </a:spcBef>
            </a:pPr>
            <a:endParaRPr lang="en-US" sz="700" smtClean="0"/>
          </a:p>
          <a:p>
            <a:pPr eaLnBrk="1" hangingPunct="1">
              <a:lnSpc>
                <a:spcPct val="80000"/>
              </a:lnSpc>
              <a:spcBef>
                <a:spcPct val="0"/>
              </a:spcBef>
            </a:pPr>
            <a:endParaRPr lang="en-US" sz="700" smtClean="0">
              <a:latin typeface="Arial" pitchFamily="34" charset="0"/>
            </a:endParaRP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B65AC8-E190-412D-B98D-505BA38DA7DE}" type="slidenum">
              <a:rPr lang="en-US" smtClean="0">
                <a:latin typeface="Arial" pitchFamily="34" charset="0"/>
              </a:rPr>
              <a:pPr fontAlgn="base">
                <a:spcBef>
                  <a:spcPct val="0"/>
                </a:spcBef>
                <a:spcAft>
                  <a:spcPct val="0"/>
                </a:spcAft>
              </a:pPr>
              <a:t>42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B244C5F-EA47-4F0A-B002-7E87B3AA4143}" type="slidenum">
              <a:rPr lang="en-US" smtClean="0"/>
              <a:pPr/>
              <a:t>7</a:t>
            </a:fld>
            <a:endParaRPr lang="en-US" smtClean="0"/>
          </a:p>
        </p:txBody>
      </p:sp>
      <p:sp>
        <p:nvSpPr>
          <p:cNvPr id="59395" name="Rectangle 2"/>
          <p:cNvSpPr>
            <a:spLocks noGrp="1" noRot="1" noChangeAspect="1" noChangeArrowheads="1" noTextEdit="1"/>
          </p:cNvSpPr>
          <p:nvPr>
            <p:ph type="sldImg"/>
          </p:nvPr>
        </p:nvSpPr>
        <p:spPr>
          <a:xfrm>
            <a:off x="1111250" y="698500"/>
            <a:ext cx="4643438" cy="3484563"/>
          </a:xfrm>
          <a:ln/>
        </p:spPr>
      </p:sp>
      <p:sp>
        <p:nvSpPr>
          <p:cNvPr id="59396" name="Rectangle 3"/>
          <p:cNvSpPr>
            <a:spLocks noGrp="1" noChangeArrowheads="1"/>
          </p:cNvSpPr>
          <p:nvPr>
            <p:ph type="body" idx="1"/>
          </p:nvPr>
        </p:nvSpPr>
        <p:spPr>
          <a:xfrm>
            <a:off x="914635" y="4416633"/>
            <a:ext cx="5028732" cy="4180854"/>
          </a:xfrm>
          <a:noFill/>
          <a:ln/>
        </p:spPr>
        <p:txBody>
          <a:bodyPr/>
          <a:lstStyle/>
          <a:p>
            <a:pPr eaLnBrk="1" hangingPunct="1"/>
            <a:r>
              <a:rPr lang="en-US" smtClean="0"/>
              <a:t>Boundaries of incorporated places and CDPs do NOT necessarily correspond to census tracts, block groups or MCDs.</a:t>
            </a:r>
          </a:p>
          <a:p>
            <a:pPr eaLnBrk="1" hangingPunct="1"/>
            <a:endParaRPr lang="en-US" sz="400" smtClean="0"/>
          </a:p>
          <a:p>
            <a:pPr eaLnBrk="1" hangingPunct="1"/>
            <a:r>
              <a:rPr lang="en-US" smtClean="0"/>
              <a:t>For Census 2000, for the first time, CDPs did not need to meet a minimum population threshold to qualify for tabulation of census data.  </a:t>
            </a:r>
          </a:p>
          <a:p>
            <a:pPr eaLnBrk="1" hangingPunct="1"/>
            <a:endParaRPr lang="en-US" sz="400" smtClean="0"/>
          </a:p>
          <a:p>
            <a:pPr eaLnBrk="1" hangingPunct="1"/>
            <a:r>
              <a:rPr lang="en-US" smtClean="0"/>
              <a:t>CDP boundaries, which usually coincide with visible features or the boundary of an adjacent incorporated place or other legal entity boundary, have no legal status, nor do these places have officials elected to serve traditional municipal functions. CDPs usually are delineated in cooperation with county, state, and tribal officials based on Census Bureau guidelines.</a:t>
            </a:r>
          </a:p>
          <a:p>
            <a:pPr eaLnBrk="1" hangingPunct="1"/>
            <a:endParaRPr lang="en-US" sz="400" smtClean="0"/>
          </a:p>
          <a:p>
            <a:pPr eaLnBrk="1" hangingPunct="1"/>
            <a:r>
              <a:rPr lang="en-US" smtClean="0"/>
              <a:t>Hawaii has only CDPs and no incorporated places. </a:t>
            </a:r>
          </a:p>
          <a:p>
            <a:pPr eaLnBrk="1" hangingPunct="1"/>
            <a:endParaRPr lang="en-US" smtClean="0"/>
          </a:p>
          <a:p>
            <a:pPr eaLnBrk="1" hangingPunct="1"/>
            <a:r>
              <a:rPr lang="en-US" smtClean="0"/>
              <a:t>Three states (Connecticut, New Jersey, and Pennsylvania) also contain Boroughs.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BB1E43E-06C9-436A-819B-8940EFE0EC14}" type="slidenum">
              <a:rPr lang="en-US" smtClean="0">
                <a:latin typeface="Times New Roman" pitchFamily="18" charset="0"/>
              </a:rPr>
              <a:pPr/>
              <a:t>43</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xfrm>
            <a:off x="1106488" y="698500"/>
            <a:ext cx="4649787" cy="3487738"/>
          </a:xfrm>
          <a:ln/>
        </p:spPr>
      </p:sp>
      <p:sp>
        <p:nvSpPr>
          <p:cNvPr id="33796" name="Rectangle 3"/>
          <p:cNvSpPr>
            <a:spLocks noGrp="1" noChangeArrowheads="1"/>
          </p:cNvSpPr>
          <p:nvPr>
            <p:ph type="body" idx="1"/>
          </p:nvPr>
        </p:nvSpPr>
        <p:spPr>
          <a:xfrm>
            <a:off x="685800" y="4419600"/>
            <a:ext cx="5562600" cy="4648200"/>
          </a:xfrm>
          <a:noFill/>
          <a:ln/>
        </p:spPr>
        <p:txBody>
          <a:bodyPr/>
          <a:lstStyle/>
          <a:p>
            <a:pPr>
              <a:spcBef>
                <a:spcPct val="0"/>
              </a:spcBef>
            </a:pP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1863"/>
            <a:fld id="{458ED594-AD9B-4D0A-A6C1-945F894CC3A8}" type="slidenum">
              <a:rPr lang="en-US" smtClean="0"/>
              <a:pPr defTabSz="931863"/>
              <a:t>8</a:t>
            </a:fld>
            <a:endParaRPr lang="en-US" smtClean="0"/>
          </a:p>
        </p:txBody>
      </p:sp>
      <p:sp>
        <p:nvSpPr>
          <p:cNvPr id="60419" name="Rectangle 2"/>
          <p:cNvSpPr>
            <a:spLocks noGrp="1" noRot="1" noChangeAspect="1" noChangeArrowheads="1" noTextEdit="1"/>
          </p:cNvSpPr>
          <p:nvPr>
            <p:ph type="sldImg"/>
          </p:nvPr>
        </p:nvSpPr>
        <p:spPr>
          <a:xfrm>
            <a:off x="1111250" y="698500"/>
            <a:ext cx="4643438" cy="3484563"/>
          </a:xfrm>
          <a:ln/>
        </p:spPr>
      </p:sp>
      <p:sp>
        <p:nvSpPr>
          <p:cNvPr id="60420" name="Rectangle 3"/>
          <p:cNvSpPr>
            <a:spLocks noGrp="1" noChangeArrowheads="1"/>
          </p:cNvSpPr>
          <p:nvPr>
            <p:ph type="body" idx="1"/>
          </p:nvPr>
        </p:nvSpPr>
        <p:spPr>
          <a:xfrm>
            <a:off x="914635" y="4416633"/>
            <a:ext cx="5028732" cy="4180854"/>
          </a:xfrm>
          <a:noFill/>
          <a:ln/>
        </p:spPr>
        <p:txBody>
          <a:bodyPr/>
          <a:lstStyle/>
          <a:p>
            <a:pPr eaLnBrk="1" hangingPunct="1"/>
            <a:r>
              <a:rPr lang="en-US" smtClean="0"/>
              <a:t>Paradise, NV is an example of a CDP. This well known area of Las Vegas, which includes the strip, is actually outside the city of Las Vegas in an unincorporated part of Nevada.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C7791E-D30F-4BC6-A354-6CD0F3BF8DC3}" type="slidenum">
              <a:rPr lang="en-US" smtClean="0"/>
              <a:pPr/>
              <a:t>9</a:t>
            </a:fld>
            <a:endParaRPr lang="en-US" smtClean="0"/>
          </a:p>
        </p:txBody>
      </p:sp>
      <p:sp>
        <p:nvSpPr>
          <p:cNvPr id="50179" name="Rectangle 2"/>
          <p:cNvSpPr>
            <a:spLocks noGrp="1" noRot="1" noChangeAspect="1" noChangeArrowheads="1" noTextEdit="1"/>
          </p:cNvSpPr>
          <p:nvPr>
            <p:ph type="sldImg"/>
          </p:nvPr>
        </p:nvSpPr>
        <p:spPr>
          <a:xfrm>
            <a:off x="1103313" y="696913"/>
            <a:ext cx="4648200" cy="3487737"/>
          </a:xfrm>
          <a:ln/>
        </p:spPr>
      </p:sp>
      <p:sp>
        <p:nvSpPr>
          <p:cNvPr id="50180" name="Rectangle 3"/>
          <p:cNvSpPr>
            <a:spLocks noGrp="1" noChangeArrowheads="1"/>
          </p:cNvSpPr>
          <p:nvPr>
            <p:ph type="body" idx="1"/>
          </p:nvPr>
        </p:nvSpPr>
        <p:spPr>
          <a:xfrm>
            <a:off x="914635" y="4416632"/>
            <a:ext cx="5027560" cy="4094543"/>
          </a:xfrm>
          <a:noFill/>
          <a:ln/>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defTabSz="457200" eaLnBrk="1" hangingPunct="1">
              <a:spcBef>
                <a:spcPts val="2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The primary goal of census tracts is data comparability between censuses.  E.g., census tracts support a multi-temporal statistical understanding of an area.</a:t>
            </a:r>
          </a:p>
          <a:p>
            <a:pPr defTabSz="457200" eaLnBrk="1" hangingPunct="1">
              <a:spcBef>
                <a:spcPts val="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400" dirty="0" smtClean="0">
              <a:ea typeface="Arial Unicode MS" pitchFamily="34" charset="-128"/>
              <a:cs typeface="Arial Unicode MS" pitchFamily="34" charset="-128"/>
            </a:endParaRPr>
          </a:p>
          <a:p>
            <a:pPr defTabSz="457200" eaLnBrk="1" hangingPunct="1">
              <a:spcBef>
                <a:spcPts val="2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Beginning with the first census tract delineation in 1910, tracts have been delineated with the intention of being stable over many decades, so they generally follow permanent visible features. However, they may follow governmental unit boundaries and other non-visible features in some instances; the boundary of a state or county is always a census tract boundary.</a:t>
            </a:r>
          </a:p>
          <a:p>
            <a:pPr defTabSz="457200" eaLnBrk="1" hangingPunct="1">
              <a:spcBef>
                <a:spcPts val="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400" dirty="0" smtClean="0">
              <a:ea typeface="Arial Unicode MS" pitchFamily="34" charset="-128"/>
              <a:cs typeface="Arial Unicode MS" pitchFamily="34" charset="-128"/>
            </a:endParaRPr>
          </a:p>
          <a:p>
            <a:pPr defTabSz="457200" eaLnBrk="1" hangingPunct="1">
              <a:spcBef>
                <a:spcPts val="2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In 1990 and previous censuses, the Census Bureau  created tract-like geographic units, called Block Numbering Areas or BNAs, outside of metropolitan areas.  BNAs were discontinued for Census 2000; instead, one or more census tracts were identified for every county and statistically equivalent entity. </a:t>
            </a:r>
          </a:p>
          <a:p>
            <a:pPr defTabSz="457200" eaLnBrk="1" hangingPunct="1">
              <a:spcBef>
                <a:spcPts val="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400" b="1" dirty="0" smtClean="0">
              <a:ea typeface="Arial Unicode MS" pitchFamily="34" charset="-128"/>
              <a:cs typeface="Arial Unicode MS" pitchFamily="34" charset="-128"/>
            </a:endParaRPr>
          </a:p>
          <a:p>
            <a:pPr defTabSz="457200" eaLnBrk="1" hangingPunct="1">
              <a:spcBef>
                <a:spcPts val="2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Tribal tracts can cross state and/or county boundaries and are held to lower population size thresholds.  Group quarters/special place tracts are also held to lower population size thresholds.</a:t>
            </a:r>
          </a:p>
          <a:p>
            <a:pPr defTabSz="457200" eaLnBrk="1" hangingPunct="1">
              <a:spcBef>
                <a:spcPts val="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400" dirty="0" smtClean="0">
              <a:ea typeface="Arial Unicode MS" pitchFamily="34" charset="-128"/>
              <a:cs typeface="Arial Unicode MS" pitchFamily="34" charset="-128"/>
            </a:endParaRPr>
          </a:p>
          <a:p>
            <a:pPr defTabSz="457200" eaLnBrk="1" hangingPunct="1">
              <a:spcBef>
                <a:spcPts val="2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Low population counties often only contain one BG which is coextensive with one census tract.</a:t>
            </a:r>
          </a:p>
          <a:p>
            <a:pPr defTabSz="457200" eaLnBrk="1" hangingPunct="1">
              <a:spcBef>
                <a:spcPts val="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400" dirty="0" smtClean="0">
              <a:ea typeface="Arial Unicode MS" pitchFamily="34" charset="-128"/>
              <a:cs typeface="Arial Unicode MS" pitchFamily="34" charset="-128"/>
            </a:endParaRPr>
          </a:p>
          <a:p>
            <a:pPr defTabSz="457200"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Again, in most cases the lowest level of geography that should be used when working with sample data is census tracts, as tracts are relatively consistent over time and used by many programs.</a:t>
            </a:r>
          </a:p>
          <a:p>
            <a:pPr defTabSz="457200"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400" dirty="0" smtClean="0">
              <a:ea typeface="Arial Unicode MS" pitchFamily="34" charset="-128"/>
              <a:cs typeface="Arial Unicode MS" pitchFamily="34" charset="-128"/>
            </a:endParaRPr>
          </a:p>
          <a:p>
            <a:pPr defTabSz="457200" eaLnBrk="1" hangingPunct="1">
              <a:spcBef>
                <a:spcPts val="2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a typeface="Arial Unicode MS" pitchFamily="34" charset="-128"/>
                <a:cs typeface="Arial Unicode MS" pitchFamily="34" charset="-128"/>
              </a:rPr>
              <a:t>Census tracts and BGs are usually reviewed for data presentation purposes by a local group of census data users and/or governments through the PSAP (Participant Statistical Areas Program), or the geographic staff of a regional census </a:t>
            </a:r>
            <a:r>
              <a:rPr lang="en-GB" dirty="0" err="1" smtClean="0">
                <a:ea typeface="Arial Unicode MS" pitchFamily="34" charset="-128"/>
                <a:cs typeface="Arial Unicode MS" pitchFamily="34" charset="-128"/>
              </a:rPr>
              <a:t>center</a:t>
            </a:r>
            <a:r>
              <a:rPr lang="en-GB" dirty="0" smtClean="0">
                <a:ea typeface="Arial Unicode MS" pitchFamily="34" charset="-128"/>
                <a:cs typeface="Arial Unicode MS" pitchFamily="34" charset="-128"/>
              </a:rPr>
              <a:t> in accordance with Census Bureau guidelines.   Currently this is done before the decennial census to support the decennial census, but with the advent of the ACS, the Census Bureau is considering the review of these boundaries more often. </a:t>
            </a:r>
          </a:p>
          <a:p>
            <a:pPr>
              <a:defRPr/>
            </a:pPr>
            <a:endParaRPr lang="en-US" dirty="0"/>
          </a:p>
        </p:txBody>
      </p:sp>
      <p:sp>
        <p:nvSpPr>
          <p:cNvPr id="51204" name="Slide Number Placeholder 3"/>
          <p:cNvSpPr>
            <a:spLocks noGrp="1"/>
          </p:cNvSpPr>
          <p:nvPr>
            <p:ph type="sldNum" sz="quarter" idx="5"/>
          </p:nvPr>
        </p:nvSpPr>
        <p:spPr>
          <a:noFill/>
        </p:spPr>
        <p:txBody>
          <a:bodyPr/>
          <a:lstStyle/>
          <a:p>
            <a:fld id="{D169F4CB-D1C7-4C06-9D08-1A1E2070B4C9}"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Census tracts are small, relatively permanent statistical subdivisions of a county.  Census tracts nest within the county and are given a numeric code that is unique within the county. The minimum population for a census tract is 1,200 and the maximum is 8,000.  Most census tracts average about 4,000 people.</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AA081E-0237-4F56-AEFA-B862A09EE101}"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figure displays an example of what census tracts look like.  The black outline represent the county boundaries in Alabama.  The different colored polygons represent the census tracts.  The census tracts shown above are from 2000.  </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901C35-E4F4-4169-8D27-5D49FC1C00B8}" type="slidenum">
              <a:rPr lang="en-US"/>
              <a:pPr fontAlgn="base">
                <a:spcBef>
                  <a:spcPct val="0"/>
                </a:spcBef>
                <a:spcAft>
                  <a:spcPct val="0"/>
                </a:spcAft>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Here is some history of the census tract:</a:t>
            </a:r>
          </a:p>
          <a:p>
            <a:pPr fontAlgn="auto">
              <a:spcBef>
                <a:spcPts val="0"/>
              </a:spcBef>
              <a:spcAft>
                <a:spcPts val="0"/>
              </a:spcAft>
              <a:defRPr/>
            </a:pPr>
            <a:r>
              <a:rPr lang="en-US" dirty="0" smtClean="0"/>
              <a:t>1790:  The first recorded Census occurred in 1790.</a:t>
            </a:r>
          </a:p>
          <a:p>
            <a:pPr fontAlgn="auto">
              <a:spcBef>
                <a:spcPts val="0"/>
              </a:spcBef>
              <a:spcAft>
                <a:spcPts val="0"/>
              </a:spcAft>
              <a:defRPr/>
            </a:pPr>
            <a:r>
              <a:rPr lang="en-US" dirty="0" smtClean="0"/>
              <a:t>1890:  The first recorded instance of the delineation of small geographic entities, called sanitary districts.  1890 also marks the first time the U.S. Census Bureau worked with local officials to delineate geography.</a:t>
            </a:r>
          </a:p>
          <a:p>
            <a:pPr fontAlgn="auto">
              <a:spcBef>
                <a:spcPts val="0"/>
              </a:spcBef>
              <a:spcAft>
                <a:spcPts val="0"/>
              </a:spcAft>
              <a:defRPr/>
            </a:pPr>
            <a:r>
              <a:rPr lang="en-US" dirty="0" smtClean="0"/>
              <a:t>1906:  Dr. Walter Laidlaw, director of the Population Research Bureau of the New York Federation of Churches, suggested the U.S. Census Bureau delineate permanent, small geographic areas that would retain their boundary census to census. He had tried to perform research in New York, but was having trouble because the boundaries he was using were not consistent from census to census.  </a:t>
            </a:r>
          </a:p>
          <a:p>
            <a:pPr fontAlgn="auto">
              <a:spcBef>
                <a:spcPts val="0"/>
              </a:spcBef>
              <a:spcAft>
                <a:spcPts val="0"/>
              </a:spcAft>
              <a:defRPr/>
            </a:pPr>
            <a:r>
              <a:rPr lang="en-US" dirty="0" smtClean="0"/>
              <a:t>1910:  Dr. Laidlaw divided New York City into 40-acre tracts called “districts.”  He also persuaded Census to do the same for seven other cities that had a population over 500,000.</a:t>
            </a:r>
          </a:p>
          <a:p>
            <a:pPr fontAlgn="auto">
              <a:spcBef>
                <a:spcPts val="0"/>
              </a:spcBef>
              <a:spcAft>
                <a:spcPts val="0"/>
              </a:spcAft>
              <a:defRPr/>
            </a:pPr>
            <a:r>
              <a:rPr lang="en-US" dirty="0" smtClean="0"/>
              <a:t>1920:  Dr. Laidlaw published data by district for New York City.</a:t>
            </a:r>
          </a:p>
          <a:p>
            <a:pPr fontAlgn="auto">
              <a:spcBef>
                <a:spcPts val="0"/>
              </a:spcBef>
              <a:spcAft>
                <a:spcPts val="0"/>
              </a:spcAft>
              <a:defRPr/>
            </a:pPr>
            <a:r>
              <a:rPr lang="en-US" dirty="0" smtClean="0"/>
              <a:t>1930:  Howard Whipple Green, a statistical consultant, helped promote the idea of census tracts.  He was having some of the same data problems as Dr. Laidlaw.  Many cities decided to define their own census tracts.  Mr. Green became chairman of the newly formed Committee on Census Enumeration Areas, promoting census tracts.  When he retired, the Census Bureau took on the responsibility of getting the word out about census tracts.  </a:t>
            </a:r>
          </a:p>
          <a:p>
            <a:pPr fontAlgn="auto">
              <a:spcBef>
                <a:spcPts val="0"/>
              </a:spcBef>
              <a:spcAft>
                <a:spcPts val="0"/>
              </a:spcAft>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D920DE-8483-467A-ACB3-7047267C3F83}" type="slidenum">
              <a:rPr lang="en-US"/>
              <a:pPr fontAlgn="base">
                <a:spcBef>
                  <a:spcPct val="0"/>
                </a:spcBef>
                <a:spcAft>
                  <a:spcPct val="0"/>
                </a:spcAft>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wordCyan"/>
          <p:cNvPicPr>
            <a:picLocks noChangeAspect="1" noChangeArrowheads="1"/>
          </p:cNvPicPr>
          <p:nvPr/>
        </p:nvPicPr>
        <p:blipFill>
          <a:blip r:embed="rId2" cstate="print"/>
          <a:srcRect/>
          <a:stretch>
            <a:fillRect/>
          </a:stretch>
        </p:blipFill>
        <p:spPr bwMode="auto">
          <a:xfrm>
            <a:off x="457200" y="6326188"/>
            <a:ext cx="3276600" cy="227012"/>
          </a:xfrm>
          <a:prstGeom prst="rect">
            <a:avLst/>
          </a:prstGeom>
          <a:noFill/>
          <a:ln w="9525">
            <a:noFill/>
            <a:miter lim="800000"/>
            <a:headEnd/>
            <a:tailEnd/>
          </a:ln>
        </p:spPr>
      </p:pic>
      <p:sp>
        <p:nvSpPr>
          <p:cNvPr id="5" name="Rectangle 6"/>
          <p:cNvSpPr>
            <a:spLocks noChangeArrowheads="1"/>
          </p:cNvSpPr>
          <p:nvPr/>
        </p:nvSpPr>
        <p:spPr bwMode="auto">
          <a:xfrm>
            <a:off x="3810000" y="6402388"/>
            <a:ext cx="5334000" cy="74612"/>
          </a:xfrm>
          <a:prstGeom prst="rect">
            <a:avLst/>
          </a:prstGeom>
          <a:solidFill>
            <a:schemeClr val="accent2"/>
          </a:solidFill>
          <a:ln w="9525">
            <a:noFill/>
            <a:miter lim="800000"/>
            <a:headEnd/>
            <a:tailEnd/>
          </a:ln>
          <a:effectLst/>
        </p:spPr>
        <p:txBody>
          <a:bodyPr wrap="none" anchor="ctr"/>
          <a:lstStyle/>
          <a:p>
            <a:pPr>
              <a:defRPr/>
            </a:pPr>
            <a:endParaRPr lang="en-US">
              <a:latin typeface="Times New Roman" charset="0"/>
            </a:endParaRPr>
          </a:p>
        </p:txBody>
      </p:sp>
      <p:sp>
        <p:nvSpPr>
          <p:cNvPr id="6" name="Rectangle 7"/>
          <p:cNvSpPr>
            <a:spLocks noChangeArrowheads="1"/>
          </p:cNvSpPr>
          <p:nvPr/>
        </p:nvSpPr>
        <p:spPr bwMode="auto">
          <a:xfrm rot="5400000">
            <a:off x="5143500" y="3390900"/>
            <a:ext cx="6858000" cy="76200"/>
          </a:xfrm>
          <a:prstGeom prst="rect">
            <a:avLst/>
          </a:prstGeom>
          <a:solidFill>
            <a:schemeClr val="accent2"/>
          </a:solidFill>
          <a:ln w="9525">
            <a:noFill/>
            <a:miter lim="800000"/>
            <a:headEnd/>
            <a:tailEnd/>
          </a:ln>
          <a:effectLst/>
        </p:spPr>
        <p:txBody>
          <a:bodyPr wrap="none" anchor="ctr"/>
          <a:lstStyle/>
          <a:p>
            <a:pPr>
              <a:defRPr/>
            </a:pPr>
            <a:endParaRPr lang="en-US">
              <a:latin typeface="Times New Roman" charset="0"/>
            </a:endParaRPr>
          </a:p>
        </p:txBody>
      </p:sp>
      <p:sp>
        <p:nvSpPr>
          <p:cNvPr id="8194" name="Rectangle 2"/>
          <p:cNvSpPr>
            <a:spLocks noGrp="1" noChangeArrowheads="1"/>
          </p:cNvSpPr>
          <p:nvPr>
            <p:ph type="ctrTitle"/>
          </p:nvPr>
        </p:nvSpPr>
        <p:spPr>
          <a:xfrm>
            <a:off x="533400" y="609600"/>
            <a:ext cx="7696200" cy="1143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533400" y="1981200"/>
            <a:ext cx="7696200" cy="3962400"/>
          </a:xfrm>
        </p:spPr>
        <p:txBody>
          <a:bodyPr/>
          <a:lstStyle>
            <a:lvl1pPr marL="0" indent="0">
              <a:defRPr/>
            </a:lvl1pPr>
          </a:lstStyle>
          <a:p>
            <a:r>
              <a:rPr lang="en-US" smtClean="0"/>
              <a:t>Click to edit Master subtitle style</a:t>
            </a:r>
            <a:endParaRPr lang="en-US"/>
          </a:p>
        </p:txBody>
      </p:sp>
      <p:sp>
        <p:nvSpPr>
          <p:cNvPr id="7" name="Rectangle 4"/>
          <p:cNvSpPr>
            <a:spLocks noGrp="1" noChangeArrowheads="1"/>
          </p:cNvSpPr>
          <p:nvPr>
            <p:ph type="sldNum" sz="quarter" idx="10"/>
          </p:nvPr>
        </p:nvSpPr>
        <p:spPr>
          <a:xfrm>
            <a:off x="7086600" y="6096000"/>
            <a:ext cx="1905000" cy="457200"/>
          </a:xfrm>
        </p:spPr>
        <p:txBody>
          <a:bodyPr/>
          <a:lstStyle>
            <a:lvl1pPr>
              <a:defRPr/>
            </a:lvl1pPr>
          </a:lstStyle>
          <a:p>
            <a:pPr>
              <a:defRPr/>
            </a:pPr>
            <a:fld id="{B166D7B1-A7E5-4B4A-B2BF-D559F5405E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B12FEFF-1AC9-4140-B489-6F25DE835C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5FD49D-B074-4A52-99BC-799900741C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3" name="Title 1"/>
          <p:cNvSpPr>
            <a:spLocks noGrp="1"/>
          </p:cNvSpPr>
          <p:nvPr>
            <p:ph type="title"/>
          </p:nvPr>
        </p:nvSpPr>
        <p:spPr>
          <a:xfrm>
            <a:off x="2057400" y="152400"/>
            <a:ext cx="5029200" cy="960438"/>
          </a:xfrm>
          <a:prstGeom prst="rect">
            <a:avLst/>
          </a:prstGeom>
        </p:spPr>
        <p:txBody>
          <a:bodyPr/>
          <a:lstStyle>
            <a:lvl1pPr algn="ctr">
              <a:defRPr sz="1400" b="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1811A4AE-63C1-4695-BA03-D11E3931B9EC}" type="slidenum">
              <a:rPr lang="en-US"/>
              <a:pPr>
                <a:defRPr/>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696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981200"/>
            <a:ext cx="7696200" cy="3962400"/>
          </a:xfrm>
        </p:spPr>
        <p:txBody>
          <a:bodyPr/>
          <a:lstStyle/>
          <a:p>
            <a:pPr lvl="0"/>
            <a:endParaRPr lang="en-US" noProof="0"/>
          </a:p>
        </p:txBody>
      </p:sp>
      <p:sp>
        <p:nvSpPr>
          <p:cNvPr id="4" name="Slide Number Placeholder 3"/>
          <p:cNvSpPr>
            <a:spLocks noGrp="1"/>
          </p:cNvSpPr>
          <p:nvPr>
            <p:ph type="sldNum" sz="quarter" idx="10"/>
          </p:nvPr>
        </p:nvSpPr>
        <p:spPr>
          <a:xfrm>
            <a:off x="7086600" y="6096000"/>
            <a:ext cx="1905000" cy="457200"/>
          </a:xfrm>
        </p:spPr>
        <p:txBody>
          <a:bodyPr/>
          <a:lstStyle>
            <a:lvl1pPr>
              <a:defRPr/>
            </a:lvl1pPr>
          </a:lstStyle>
          <a:p>
            <a:pPr>
              <a:defRPr/>
            </a:pPr>
            <a:fld id="{5CE057BA-62A1-41D4-B4A5-F90255DAD39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76962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38600"/>
            <a:ext cx="76962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1BFD2A7D-F72F-4CF2-9AC7-697C681D4EC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9812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ACCFB07C-E2E4-464B-A38F-A1B46149069E}"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252E9F-6B3F-4439-AD5F-7A8086FD50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2E3CE17-4C78-4132-B71C-0DE33E55A9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764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B7EC9C-5604-4691-9B0E-B5B5F68B19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ABECC56-E120-4034-8CE4-C303F196AF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11EBEED-67F2-4737-97EA-D8913AB569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B7DE17-17D0-4DCD-B4C2-2258EFEA85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DD76180-173B-4657-A81C-A1FBA293B1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7F15BA6-B2B7-40D7-A6B7-91956BD5D5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E4"/>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76400"/>
            <a:ext cx="7696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289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pPr>
              <a:defRPr/>
            </a:pPr>
            <a:fld id="{B025316F-BCF4-4222-9992-FCC93AF54407}" type="slidenum">
              <a:rPr lang="en-US"/>
              <a:pPr>
                <a:defRPr/>
              </a:pPr>
              <a:t>‹#›</a:t>
            </a:fld>
            <a:endParaRPr lang="en-US"/>
          </a:p>
        </p:txBody>
      </p:sp>
      <p:pic>
        <p:nvPicPr>
          <p:cNvPr id="1029" name="Picture 13" descr="wordCyan"/>
          <p:cNvPicPr>
            <a:picLocks noChangeAspect="1" noChangeArrowheads="1"/>
          </p:cNvPicPr>
          <p:nvPr/>
        </p:nvPicPr>
        <p:blipFill>
          <a:blip r:embed="rId17" cstate="print"/>
          <a:srcRect/>
          <a:stretch>
            <a:fillRect/>
          </a:stretch>
        </p:blipFill>
        <p:spPr bwMode="auto">
          <a:xfrm>
            <a:off x="457200" y="6326188"/>
            <a:ext cx="3276600" cy="227012"/>
          </a:xfrm>
          <a:prstGeom prst="rect">
            <a:avLst/>
          </a:prstGeom>
          <a:noFill/>
          <a:ln w="9525">
            <a:noFill/>
            <a:miter lim="800000"/>
            <a:headEnd/>
            <a:tailEnd/>
          </a:ln>
        </p:spPr>
      </p:pic>
      <p:sp>
        <p:nvSpPr>
          <p:cNvPr id="1038" name="Rectangle 14"/>
          <p:cNvSpPr>
            <a:spLocks noChangeArrowheads="1"/>
          </p:cNvSpPr>
          <p:nvPr/>
        </p:nvSpPr>
        <p:spPr bwMode="auto">
          <a:xfrm>
            <a:off x="3810000" y="6402388"/>
            <a:ext cx="5334000" cy="74612"/>
          </a:xfrm>
          <a:prstGeom prst="rect">
            <a:avLst/>
          </a:prstGeom>
          <a:solidFill>
            <a:schemeClr val="accent2"/>
          </a:solidFill>
          <a:ln w="9525">
            <a:noFill/>
            <a:miter lim="800000"/>
            <a:headEnd/>
            <a:tailEnd/>
          </a:ln>
          <a:effectLst/>
        </p:spPr>
        <p:txBody>
          <a:bodyPr wrap="none" anchor="ctr"/>
          <a:lstStyle/>
          <a:p>
            <a:pPr>
              <a:defRPr/>
            </a:pPr>
            <a:endParaRPr lang="en-US">
              <a:latin typeface="Times New Roman" charset="0"/>
            </a:endParaRPr>
          </a:p>
        </p:txBody>
      </p:sp>
      <p:sp>
        <p:nvSpPr>
          <p:cNvPr id="1039" name="Rectangle 15"/>
          <p:cNvSpPr>
            <a:spLocks noChangeArrowheads="1"/>
          </p:cNvSpPr>
          <p:nvPr/>
        </p:nvSpPr>
        <p:spPr bwMode="auto">
          <a:xfrm rot="5400000">
            <a:off x="5143500" y="3390900"/>
            <a:ext cx="6858000" cy="76200"/>
          </a:xfrm>
          <a:prstGeom prst="rect">
            <a:avLst/>
          </a:prstGeom>
          <a:solidFill>
            <a:schemeClr val="accent2"/>
          </a:solidFill>
          <a:ln w="9525">
            <a:noFill/>
            <a:miter lim="800000"/>
            <a:headEnd/>
            <a:tailEnd/>
          </a:ln>
          <a:effectLst/>
        </p:spPr>
        <p:txBody>
          <a:bodyPr wrap="none" anchor="ctr"/>
          <a:lstStyle/>
          <a:p>
            <a:pPr>
              <a:defRPr/>
            </a:pPr>
            <a:endParaRPr lang="en-US">
              <a:latin typeface="Times New Roman" charset="0"/>
            </a:endParaRPr>
          </a:p>
        </p:txBody>
      </p:sp>
      <p:pic>
        <p:nvPicPr>
          <p:cNvPr id="1032" name="Picture 17" descr="census2010logo"/>
          <p:cNvPicPr>
            <a:picLocks noChangeAspect="1" noChangeArrowheads="1"/>
          </p:cNvPicPr>
          <p:nvPr/>
        </p:nvPicPr>
        <p:blipFill>
          <a:blip r:embed="rId18" cstate="print">
            <a:clrChange>
              <a:clrFrom>
                <a:srgbClr val="415D85"/>
              </a:clrFrom>
              <a:clrTo>
                <a:srgbClr val="415D85">
                  <a:alpha val="0"/>
                </a:srgbClr>
              </a:clrTo>
            </a:clrChange>
          </a:blip>
          <a:srcRect t="7408" r="2127" b="3703"/>
          <a:stretch>
            <a:fillRect/>
          </a:stretch>
        </p:blipFill>
        <p:spPr bwMode="auto">
          <a:xfrm>
            <a:off x="8153400" y="6248400"/>
            <a:ext cx="838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8" r:id="rId13"/>
    <p:sldLayoutId id="2147483729" r:id="rId14"/>
    <p:sldLayoutId id="2147483730" r:id="rId15"/>
  </p:sldLayoutIdLst>
  <p:hf hdr="0" ftr="0" dt="0"/>
  <p:txStyles>
    <p:titleStyle>
      <a:lvl1pPr algn="ctr" rtl="0" eaLnBrk="0" fontAlgn="base" hangingPunct="0">
        <a:spcBef>
          <a:spcPct val="0"/>
        </a:spcBef>
        <a:spcAft>
          <a:spcPct val="0"/>
        </a:spcAft>
        <a:defRPr sz="3600" b="1">
          <a:solidFill>
            <a:srgbClr val="FFFF99"/>
          </a:solidFill>
          <a:latin typeface="+mj-lt"/>
          <a:ea typeface="+mj-ea"/>
          <a:cs typeface="+mj-cs"/>
        </a:defRPr>
      </a:lvl1pPr>
      <a:lvl2pPr algn="ctr" rtl="0" eaLnBrk="0" fontAlgn="base" hangingPunct="0">
        <a:spcBef>
          <a:spcPct val="0"/>
        </a:spcBef>
        <a:spcAft>
          <a:spcPct val="0"/>
        </a:spcAft>
        <a:defRPr sz="3600" b="1">
          <a:solidFill>
            <a:srgbClr val="FFFF99"/>
          </a:solidFill>
          <a:latin typeface="Arial" charset="0"/>
        </a:defRPr>
      </a:lvl2pPr>
      <a:lvl3pPr algn="ctr" rtl="0" eaLnBrk="0" fontAlgn="base" hangingPunct="0">
        <a:spcBef>
          <a:spcPct val="0"/>
        </a:spcBef>
        <a:spcAft>
          <a:spcPct val="0"/>
        </a:spcAft>
        <a:defRPr sz="3600" b="1">
          <a:solidFill>
            <a:srgbClr val="FFFF99"/>
          </a:solidFill>
          <a:latin typeface="Arial" charset="0"/>
        </a:defRPr>
      </a:lvl3pPr>
      <a:lvl4pPr algn="ctr" rtl="0" eaLnBrk="0" fontAlgn="base" hangingPunct="0">
        <a:spcBef>
          <a:spcPct val="0"/>
        </a:spcBef>
        <a:spcAft>
          <a:spcPct val="0"/>
        </a:spcAft>
        <a:defRPr sz="3600" b="1">
          <a:solidFill>
            <a:srgbClr val="FFFF99"/>
          </a:solidFill>
          <a:latin typeface="Arial" charset="0"/>
        </a:defRPr>
      </a:lvl4pPr>
      <a:lvl5pPr algn="ctr" rtl="0" eaLnBrk="0" fontAlgn="base" hangingPunct="0">
        <a:spcBef>
          <a:spcPct val="0"/>
        </a:spcBef>
        <a:spcAft>
          <a:spcPct val="0"/>
        </a:spcAft>
        <a:defRPr sz="3600" b="1">
          <a:solidFill>
            <a:srgbClr val="FFFF99"/>
          </a:solidFill>
          <a:latin typeface="Arial" charset="0"/>
        </a:defRPr>
      </a:lvl5pPr>
      <a:lvl6pPr marL="457200" algn="ctr" rtl="0" eaLnBrk="1" fontAlgn="base" hangingPunct="1">
        <a:spcBef>
          <a:spcPct val="0"/>
        </a:spcBef>
        <a:spcAft>
          <a:spcPct val="0"/>
        </a:spcAft>
        <a:defRPr sz="3600" b="1">
          <a:solidFill>
            <a:srgbClr val="FFFF99"/>
          </a:solidFill>
          <a:latin typeface="Arial" charset="0"/>
        </a:defRPr>
      </a:lvl6pPr>
      <a:lvl7pPr marL="914400" algn="ctr" rtl="0" eaLnBrk="1" fontAlgn="base" hangingPunct="1">
        <a:spcBef>
          <a:spcPct val="0"/>
        </a:spcBef>
        <a:spcAft>
          <a:spcPct val="0"/>
        </a:spcAft>
        <a:defRPr sz="3600" b="1">
          <a:solidFill>
            <a:srgbClr val="FFFF99"/>
          </a:solidFill>
          <a:latin typeface="Arial" charset="0"/>
        </a:defRPr>
      </a:lvl7pPr>
      <a:lvl8pPr marL="1371600" algn="ctr" rtl="0" eaLnBrk="1" fontAlgn="base" hangingPunct="1">
        <a:spcBef>
          <a:spcPct val="0"/>
        </a:spcBef>
        <a:spcAft>
          <a:spcPct val="0"/>
        </a:spcAft>
        <a:defRPr sz="3600" b="1">
          <a:solidFill>
            <a:srgbClr val="FFFF99"/>
          </a:solidFill>
          <a:latin typeface="Arial" charset="0"/>
        </a:defRPr>
      </a:lvl8pPr>
      <a:lvl9pPr marL="1828800" algn="ctr"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chemeClr val="bg1"/>
        </a:buClr>
        <a:defRPr sz="3200">
          <a:solidFill>
            <a:srgbClr val="99CCFF"/>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Char char="»"/>
        <a:defRPr sz="2000">
          <a:solidFill>
            <a:schemeClr val="bg1"/>
          </a:solidFill>
          <a:latin typeface="+mn-lt"/>
        </a:defRPr>
      </a:lvl5pPr>
      <a:lvl6pPr marL="2514600" indent="-228600" algn="l" rtl="0" eaLnBrk="1" fontAlgn="base" hangingPunct="1">
        <a:spcBef>
          <a:spcPct val="20000"/>
        </a:spcBef>
        <a:spcAft>
          <a:spcPct val="0"/>
        </a:spcAft>
        <a:buClr>
          <a:schemeClr val="bg1"/>
        </a:buClr>
        <a:buChar char="»"/>
        <a:defRPr sz="2000">
          <a:solidFill>
            <a:schemeClr val="bg1"/>
          </a:solidFill>
          <a:latin typeface="+mn-lt"/>
        </a:defRPr>
      </a:lvl6pPr>
      <a:lvl7pPr marL="2971800" indent="-228600" algn="l" rtl="0" eaLnBrk="1" fontAlgn="base" hangingPunct="1">
        <a:spcBef>
          <a:spcPct val="20000"/>
        </a:spcBef>
        <a:spcAft>
          <a:spcPct val="0"/>
        </a:spcAft>
        <a:buClr>
          <a:schemeClr val="bg1"/>
        </a:buClr>
        <a:buChar char="»"/>
        <a:defRPr sz="2000">
          <a:solidFill>
            <a:schemeClr val="bg1"/>
          </a:solidFill>
          <a:latin typeface="+mn-lt"/>
        </a:defRPr>
      </a:lvl7pPr>
      <a:lvl8pPr marL="3429000" indent="-228600" algn="l" rtl="0" eaLnBrk="1" fontAlgn="base" hangingPunct="1">
        <a:spcBef>
          <a:spcPct val="20000"/>
        </a:spcBef>
        <a:spcAft>
          <a:spcPct val="0"/>
        </a:spcAft>
        <a:buClr>
          <a:schemeClr val="bg1"/>
        </a:buClr>
        <a:buChar char="»"/>
        <a:defRPr sz="2000">
          <a:solidFill>
            <a:schemeClr val="bg1"/>
          </a:solidFill>
          <a:latin typeface="+mn-lt"/>
        </a:defRPr>
      </a:lvl8pPr>
      <a:lvl9pPr marL="3886200" indent="-228600" algn="l" rtl="0" eaLnBrk="1" fontAlgn="base" hangingPunct="1">
        <a:spcBef>
          <a:spcPct val="20000"/>
        </a:spcBef>
        <a:spcAft>
          <a:spcPct val="0"/>
        </a:spcAft>
        <a:buClr>
          <a:schemeClr val="bg1"/>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ensus.gov/geo/www/tiger/index.html"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ensus.gov/"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59FF67-4E57-4C7D-8BA7-A7267A574A71}" type="slidenum">
              <a:rPr lang="en-US" smtClean="0"/>
              <a:pPr>
                <a:defRPr/>
              </a:pPr>
              <a:t>1</a:t>
            </a:fld>
            <a:endParaRPr lang="en-US"/>
          </a:p>
        </p:txBody>
      </p:sp>
      <p:sp>
        <p:nvSpPr>
          <p:cNvPr id="7" name="Rectangle 6"/>
          <p:cNvSpPr>
            <a:spLocks noChangeArrowheads="1"/>
          </p:cNvSpPr>
          <p:nvPr/>
        </p:nvSpPr>
        <p:spPr bwMode="auto">
          <a:xfrm>
            <a:off x="609600" y="1143000"/>
            <a:ext cx="7772400" cy="3916363"/>
          </a:xfrm>
          <a:prstGeom prst="rect">
            <a:avLst/>
          </a:prstGeom>
          <a:noFill/>
          <a:ln w="9525">
            <a:noFill/>
            <a:miter lim="800000"/>
            <a:headEnd/>
            <a:tailEnd/>
          </a:ln>
          <a:effectLst/>
        </p:spPr>
        <p:txBody>
          <a:bodyPr/>
          <a:lstStyle/>
          <a:p>
            <a:pPr marL="1257300" lvl="2" indent="-342900">
              <a:lnSpc>
                <a:spcPts val="3000"/>
              </a:lnSpc>
              <a:spcBef>
                <a:spcPct val="20000"/>
              </a:spcBef>
              <a:defRPr/>
            </a:pPr>
            <a:endParaRPr lang="en-US" sz="3500" b="1" dirty="0"/>
          </a:p>
          <a:p>
            <a:pPr marL="342900" indent="-342900" algn="ctr">
              <a:spcBef>
                <a:spcPct val="20000"/>
              </a:spcBef>
              <a:defRPr/>
            </a:pPr>
            <a:r>
              <a:rPr lang="en-US" sz="3600" b="1" dirty="0" smtClean="0">
                <a:solidFill>
                  <a:srgbClr val="FFFF99"/>
                </a:solidFill>
                <a:latin typeface="+mj-lt"/>
              </a:rPr>
              <a:t>Small Area Demographics</a:t>
            </a:r>
          </a:p>
          <a:p>
            <a:pPr marL="342900" indent="-342900" algn="ctr">
              <a:spcBef>
                <a:spcPct val="20000"/>
              </a:spcBef>
              <a:defRPr/>
            </a:pPr>
            <a:r>
              <a:rPr lang="en-US" sz="3600" b="1" dirty="0" smtClean="0">
                <a:solidFill>
                  <a:srgbClr val="FFFF99"/>
                </a:solidFill>
                <a:latin typeface="+mj-lt"/>
              </a:rPr>
              <a:t> </a:t>
            </a:r>
            <a:r>
              <a:rPr lang="en-US" sz="2000" b="1" dirty="0" smtClean="0">
                <a:solidFill>
                  <a:srgbClr val="FFFF99"/>
                </a:solidFill>
                <a:latin typeface="+mj-lt"/>
              </a:rPr>
              <a:t>Using Census 2010 TIGER Geographies</a:t>
            </a:r>
          </a:p>
          <a:p>
            <a:pPr marL="342900" indent="-342900" algn="ctr">
              <a:spcBef>
                <a:spcPct val="20000"/>
              </a:spcBef>
              <a:defRPr/>
            </a:pPr>
            <a:r>
              <a:rPr lang="en-US" sz="2000" b="1" dirty="0" smtClean="0">
                <a:solidFill>
                  <a:srgbClr val="FFFF99"/>
                </a:solidFill>
                <a:latin typeface="+mj-lt"/>
              </a:rPr>
              <a:t>With  SF1 and American Community Survey (ACS) Data </a:t>
            </a:r>
            <a:endParaRPr lang="en-US" sz="3600" b="1" dirty="0">
              <a:solidFill>
                <a:srgbClr val="FFFF99"/>
              </a:solidFill>
              <a:latin typeface="+mj-lt"/>
            </a:endParaRPr>
          </a:p>
          <a:p>
            <a:pPr marL="342900" indent="-342900" algn="ctr">
              <a:spcBef>
                <a:spcPct val="20000"/>
              </a:spcBef>
              <a:defRPr/>
            </a:pPr>
            <a:endParaRPr lang="en-US" sz="3600" b="1" dirty="0">
              <a:solidFill>
                <a:srgbClr val="FFFF99"/>
              </a:solidFill>
              <a:latin typeface="+mj-lt"/>
            </a:endParaRPr>
          </a:p>
          <a:p>
            <a:pPr marL="342900" indent="-342900">
              <a:lnSpc>
                <a:spcPts val="3000"/>
              </a:lnSpc>
              <a:spcBef>
                <a:spcPct val="20000"/>
              </a:spcBef>
              <a:defRPr/>
            </a:pPr>
            <a:endParaRPr lang="en-US" sz="3200" b="1" dirty="0">
              <a:solidFill>
                <a:srgbClr val="298289"/>
              </a:solidFill>
              <a:effectLst>
                <a:outerShdw blurRad="38100" dist="38100" dir="2700000" algn="tl">
                  <a:srgbClr val="C0C0C0"/>
                </a:outerShdw>
              </a:effectLst>
              <a:latin typeface="+mj-lt"/>
            </a:endParaRPr>
          </a:p>
          <a:p>
            <a:pPr marL="342900" indent="-342900" algn="ctr">
              <a:lnSpc>
                <a:spcPts val="3000"/>
              </a:lnSpc>
              <a:spcBef>
                <a:spcPct val="20000"/>
              </a:spcBef>
              <a:defRPr/>
            </a:pPr>
            <a:endParaRPr lang="en-US" sz="3600" b="1" dirty="0">
              <a:solidFill>
                <a:srgbClr val="298289"/>
              </a:solidFill>
              <a:effectLst>
                <a:outerShdw blurRad="38100" dist="38100" dir="2700000" algn="tl">
                  <a:srgbClr val="C0C0C0"/>
                </a:outerShdw>
              </a:effectLst>
              <a:latin typeface="+mj-lt"/>
            </a:endParaRPr>
          </a:p>
          <a:p>
            <a:pPr marL="342900" indent="-342900" algn="ctr">
              <a:lnSpc>
                <a:spcPts val="3000"/>
              </a:lnSpc>
              <a:spcBef>
                <a:spcPct val="20000"/>
              </a:spcBef>
              <a:defRPr/>
            </a:pPr>
            <a:endParaRPr lang="en-US" sz="4000" b="1" dirty="0">
              <a:solidFill>
                <a:srgbClr val="298289"/>
              </a:solidFill>
              <a:effectLst>
                <a:outerShdw blurRad="38100" dist="38100" dir="2700000" algn="tl">
                  <a:srgbClr val="C0C0C0"/>
                </a:outerShdw>
              </a:effectLst>
            </a:endParaRPr>
          </a:p>
          <a:p>
            <a:pPr marL="342900" indent="-342900" algn="ctr">
              <a:lnSpc>
                <a:spcPts val="3000"/>
              </a:lnSpc>
              <a:spcBef>
                <a:spcPct val="20000"/>
              </a:spcBef>
              <a:defRPr/>
            </a:pPr>
            <a:endParaRPr lang="en-US" sz="1400" b="1" dirty="0">
              <a:solidFill>
                <a:srgbClr val="298289"/>
              </a:solidFill>
              <a:effectLst>
                <a:outerShdw blurRad="38100" dist="38100" dir="2700000" algn="tl">
                  <a:srgbClr val="C0C0C0"/>
                </a:outerShdw>
              </a:effectLst>
            </a:endParaRPr>
          </a:p>
          <a:p>
            <a:pPr marL="342900" indent="-342900" algn="ctr">
              <a:lnSpc>
                <a:spcPts val="3000"/>
              </a:lnSpc>
              <a:spcBef>
                <a:spcPct val="20000"/>
              </a:spcBef>
              <a:defRPr/>
            </a:pPr>
            <a:endParaRPr lang="en-US" sz="4000" b="1" dirty="0">
              <a:solidFill>
                <a:srgbClr val="298289"/>
              </a:solidFill>
              <a:effectLst>
                <a:outerShdw blurRad="38100" dist="38100" dir="2700000" algn="tl">
                  <a:srgbClr val="C0C0C0"/>
                </a:outerShdw>
              </a:effectLst>
            </a:endParaRPr>
          </a:p>
          <a:p>
            <a:pPr marL="342900" indent="-342900" algn="ctr">
              <a:lnSpc>
                <a:spcPts val="3000"/>
              </a:lnSpc>
              <a:spcBef>
                <a:spcPct val="20000"/>
              </a:spcBef>
              <a:defRPr/>
            </a:pPr>
            <a:endParaRPr lang="en-US" sz="4000" b="1" dirty="0">
              <a:solidFill>
                <a:srgbClr val="298289"/>
              </a:solidFill>
              <a:effectLst>
                <a:outerShdw blurRad="38100" dist="38100" dir="2700000" algn="tl">
                  <a:srgbClr val="C0C0C0"/>
                </a:outerShdw>
              </a:effectLst>
            </a:endParaRPr>
          </a:p>
          <a:p>
            <a:pPr marL="342900" indent="-342900" algn="ctr">
              <a:lnSpc>
                <a:spcPts val="3000"/>
              </a:lnSpc>
              <a:spcBef>
                <a:spcPct val="20000"/>
              </a:spcBef>
              <a:defRPr/>
            </a:pPr>
            <a:endParaRPr lang="en-US" dirty="0"/>
          </a:p>
        </p:txBody>
      </p:sp>
      <p:sp>
        <p:nvSpPr>
          <p:cNvPr id="4" name="TextBox 3"/>
          <p:cNvSpPr txBox="1"/>
          <p:nvPr/>
        </p:nvSpPr>
        <p:spPr>
          <a:xfrm>
            <a:off x="1752600" y="5029200"/>
            <a:ext cx="4800600" cy="954107"/>
          </a:xfrm>
          <a:prstGeom prst="rect">
            <a:avLst/>
          </a:prstGeom>
          <a:noFill/>
        </p:spPr>
        <p:txBody>
          <a:bodyPr wrap="square" rtlCol="0">
            <a:spAutoFit/>
          </a:bodyPr>
          <a:lstStyle/>
          <a:p>
            <a:pPr algn="ctr"/>
            <a:r>
              <a:rPr lang="en-US" sz="3600" i="1" dirty="0" smtClean="0">
                <a:solidFill>
                  <a:schemeClr val="bg1"/>
                </a:solidFill>
                <a:latin typeface="Bradley Hand ITC" pitchFamily="66" charset="0"/>
              </a:rPr>
              <a:t>Frank Gossette</a:t>
            </a:r>
          </a:p>
          <a:p>
            <a:pPr algn="ctr"/>
            <a:r>
              <a:rPr lang="en-US" sz="2000" dirty="0" smtClean="0">
                <a:solidFill>
                  <a:schemeClr val="bg1"/>
                </a:solidFill>
              </a:rPr>
              <a:t>November 16, 2013</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23900" y="47625"/>
            <a:ext cx="7696200" cy="1143000"/>
          </a:xfrm>
        </p:spPr>
        <p:txBody>
          <a:bodyPr lIns="90000" tIns="46800" rIns="90000" bIns="46800" rtlCol="0">
            <a:normAutofit/>
          </a:bodyPr>
          <a:lstStyle/>
          <a:p>
            <a:pPr eaLnBrk="1" fontAlgn="auto" hangingPunct="1">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ffectLst>
                  <a:outerShdw blurRad="38100" dist="38100" dir="2700000" algn="tl">
                    <a:srgbClr val="000000">
                      <a:alpha val="43137"/>
                    </a:srgbClr>
                  </a:outerShdw>
                </a:effectLst>
              </a:rPr>
              <a:t>Census Tracts</a:t>
            </a:r>
          </a:p>
        </p:txBody>
      </p:sp>
      <p:sp>
        <p:nvSpPr>
          <p:cNvPr id="17411"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fld id="{C420BA25-B8FD-4870-8260-6C749CAAD519}" type="slidenum">
              <a:rPr lang="en-US" smtClean="0">
                <a:latin typeface="Arial" pitchFamily="34" charset="0"/>
              </a:rPr>
              <a:pPr/>
              <a:t>10</a:t>
            </a:fld>
            <a:endParaRPr lang="en-US" smtClean="0">
              <a:latin typeface="Arial" pitchFamily="34" charset="0"/>
            </a:endParaRPr>
          </a:p>
        </p:txBody>
      </p:sp>
      <p:sp>
        <p:nvSpPr>
          <p:cNvPr id="6" name="Rectangle 3"/>
          <p:cNvSpPr txBox="1">
            <a:spLocks noChangeArrowheads="1"/>
          </p:cNvSpPr>
          <p:nvPr/>
        </p:nvSpPr>
        <p:spPr bwMode="auto">
          <a:xfrm>
            <a:off x="457200" y="1308100"/>
            <a:ext cx="7696200" cy="4724400"/>
          </a:xfrm>
          <a:prstGeom prst="rect">
            <a:avLst/>
          </a:prstGeom>
          <a:noFill/>
          <a:ln w="9525">
            <a:noFill/>
            <a:miter lim="800000"/>
            <a:headEnd/>
            <a:tailEnd/>
          </a:ln>
        </p:spPr>
        <p:txBody>
          <a:bodyPr lIns="90000" tIns="46800" rIns="90000" bIns="46800"/>
          <a:lstStyle/>
          <a:p>
            <a:pPr marL="339725" indent="-339725" defTabSz="457200">
              <a:lnSpc>
                <a:spcPct val="100000"/>
              </a:lnSpc>
              <a:spcBef>
                <a:spcPts val="700"/>
              </a:spcBef>
              <a:buClr>
                <a:schemeClr val="tx2"/>
              </a:buClr>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0" kern="0" dirty="0">
                <a:solidFill>
                  <a:schemeClr val="bg1"/>
                </a:solidFill>
                <a:latin typeface="+mn-lt"/>
              </a:rPr>
              <a:t>Small, relatively permanent statistical subdivisions of a county</a:t>
            </a:r>
          </a:p>
          <a:p>
            <a:pPr marL="339725" indent="-339725" defTabSz="457200">
              <a:lnSpc>
                <a:spcPct val="100000"/>
              </a:lnSpc>
              <a:spcBef>
                <a:spcPts val="700"/>
              </a:spcBef>
              <a:buClr>
                <a:schemeClr val="tx2"/>
              </a:buClr>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0" kern="0" dirty="0">
                <a:solidFill>
                  <a:schemeClr val="bg1"/>
                </a:solidFill>
                <a:latin typeface="+mn-lt"/>
              </a:rPr>
              <a:t>Relatively consistent boundaries over time</a:t>
            </a:r>
          </a:p>
          <a:p>
            <a:pPr marL="339725" indent="-339725" defTabSz="457200">
              <a:lnSpc>
                <a:spcPct val="100000"/>
              </a:lnSpc>
              <a:spcBef>
                <a:spcPts val="700"/>
              </a:spcBef>
              <a:buClr>
                <a:schemeClr val="tx2"/>
              </a:buClr>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0" kern="0" dirty="0">
                <a:solidFill>
                  <a:schemeClr val="bg1"/>
                </a:solidFill>
                <a:latin typeface="+mn-lt"/>
              </a:rPr>
              <a:t>Size: optimally 4,000 people; range between </a:t>
            </a:r>
            <a:r>
              <a:rPr lang="en-GB" sz="2800" b="0" kern="0" dirty="0" smtClean="0">
                <a:solidFill>
                  <a:schemeClr val="bg1"/>
                </a:solidFill>
                <a:latin typeface="+mn-lt"/>
              </a:rPr>
              <a:t>1,200 </a:t>
            </a:r>
            <a:r>
              <a:rPr lang="en-GB" sz="2800" b="0" kern="0" dirty="0">
                <a:solidFill>
                  <a:schemeClr val="bg1"/>
                </a:solidFill>
                <a:latin typeface="+mn-lt"/>
              </a:rPr>
              <a:t>and 8,000</a:t>
            </a:r>
          </a:p>
          <a:p>
            <a:pPr marL="339725" indent="-339725" defTabSz="457200">
              <a:lnSpc>
                <a:spcPct val="100000"/>
              </a:lnSpc>
              <a:spcBef>
                <a:spcPts val="700"/>
              </a:spcBef>
              <a:buClr>
                <a:schemeClr val="tx2"/>
              </a:buClr>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0" kern="0" dirty="0">
                <a:solidFill>
                  <a:schemeClr val="bg1"/>
                </a:solidFill>
                <a:latin typeface="+mn-lt"/>
              </a:rPr>
              <a:t>Approximately 74,000 census tracts in U.S. </a:t>
            </a:r>
          </a:p>
          <a:p>
            <a:pPr marL="339725" indent="-339725" defTabSz="457200">
              <a:lnSpc>
                <a:spcPct val="100000"/>
              </a:lnSpc>
              <a:spcBef>
                <a:spcPts val="700"/>
              </a:spcBef>
              <a:buClr>
                <a:schemeClr val="tx2"/>
              </a:buClr>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b="0" kern="0" dirty="0">
                <a:solidFill>
                  <a:schemeClr val="bg1"/>
                </a:solidFill>
                <a:latin typeface="+mn-lt"/>
              </a:rPr>
              <a:t>Defined nationwide for the first time in Census 2000; </a:t>
            </a:r>
            <a:r>
              <a:rPr lang="en-GB" b="0" kern="0" dirty="0">
                <a:solidFill>
                  <a:schemeClr val="bg1"/>
                </a:solidFill>
                <a:latin typeface="+mn-lt"/>
              </a:rPr>
              <a:t>however Block Numbering Areas (BNAs) and tracts covered the entirety of the nation in 1990</a:t>
            </a:r>
            <a:endParaRPr lang="en-GB" sz="2800" b="0" kern="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0"/>
            <a:ext cx="7772400" cy="1143000"/>
          </a:xfrm>
        </p:spPr>
        <p:txBody>
          <a:bodyPr/>
          <a:lstStyle/>
          <a:p>
            <a:r>
              <a:rPr lang="en-US" smtClean="0">
                <a:latin typeface="Arial" pitchFamily="34" charset="0"/>
              </a:rPr>
              <a:t>Definition</a:t>
            </a:r>
          </a:p>
        </p:txBody>
      </p:sp>
      <p:sp>
        <p:nvSpPr>
          <p:cNvPr id="5123" name="Content Placeholder 2"/>
          <p:cNvSpPr>
            <a:spLocks noGrp="1"/>
          </p:cNvSpPr>
          <p:nvPr>
            <p:ph idx="1"/>
          </p:nvPr>
        </p:nvSpPr>
        <p:spPr>
          <a:xfrm>
            <a:off x="685800" y="1371600"/>
            <a:ext cx="7772400" cy="4114800"/>
          </a:xfrm>
        </p:spPr>
        <p:txBody>
          <a:bodyPr rtlCol="0">
            <a:normAutofit fontScale="92500" lnSpcReduction="10000"/>
          </a:bodyPr>
          <a:lstStyle/>
          <a:p>
            <a:pPr fontAlgn="auto">
              <a:spcAft>
                <a:spcPts val="0"/>
              </a:spcAft>
              <a:buFont typeface="Arial"/>
              <a:buChar char="•"/>
              <a:defRPr/>
            </a:pPr>
            <a:r>
              <a:rPr lang="en-US" dirty="0" smtClean="0"/>
              <a:t>Census tracts are small, relatively permanent statistical subdivisions of a county.</a:t>
            </a:r>
          </a:p>
          <a:p>
            <a:pPr lvl="1" fontAlgn="auto">
              <a:spcAft>
                <a:spcPts val="0"/>
              </a:spcAft>
              <a:buFont typeface="Arial"/>
              <a:buChar char="–"/>
              <a:defRPr/>
            </a:pPr>
            <a:r>
              <a:rPr lang="en-US" dirty="0" smtClean="0"/>
              <a:t>Uniquely numbered in each county with a numeric code</a:t>
            </a:r>
          </a:p>
          <a:p>
            <a:pPr fontAlgn="auto">
              <a:spcAft>
                <a:spcPts val="0"/>
              </a:spcAft>
              <a:buFont typeface="Arial"/>
              <a:buChar char="•"/>
              <a:defRPr/>
            </a:pPr>
            <a:r>
              <a:rPr lang="en-US" dirty="0" smtClean="0"/>
              <a:t>Census tracts average about 4,000 inhabitants</a:t>
            </a:r>
          </a:p>
          <a:p>
            <a:pPr lvl="1" fontAlgn="auto">
              <a:spcAft>
                <a:spcPts val="0"/>
              </a:spcAft>
              <a:buFont typeface="Arial"/>
              <a:buChar char="–"/>
              <a:defRPr/>
            </a:pPr>
            <a:r>
              <a:rPr lang="en-US" dirty="0" smtClean="0"/>
              <a:t>Minimum Population – 1,200</a:t>
            </a:r>
          </a:p>
          <a:p>
            <a:pPr lvl="1" fontAlgn="auto">
              <a:spcAft>
                <a:spcPts val="0"/>
              </a:spcAft>
              <a:buFont typeface="Arial"/>
              <a:buChar char="–"/>
              <a:defRPr/>
            </a:pPr>
            <a:r>
              <a:rPr lang="en-US" dirty="0" smtClean="0"/>
              <a:t>Maximum Population – 8,000</a:t>
            </a:r>
          </a:p>
        </p:txBody>
      </p:sp>
      <p:sp>
        <p:nvSpPr>
          <p:cNvPr id="7172"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69CE71DD-F91A-45F2-B666-7A38FEE4D241}" type="slidenum">
              <a:rPr lang="en-US">
                <a:solidFill>
                  <a:schemeClr val="bg1"/>
                </a:solidFill>
                <a:latin typeface="Arial" pitchFamily="34" charset="0"/>
              </a:rPr>
              <a:pPr fontAlgn="base">
                <a:spcBef>
                  <a:spcPct val="0"/>
                </a:spcBef>
                <a:spcAft>
                  <a:spcPct val="0"/>
                </a:spcAft>
              </a:pPr>
              <a:t>11</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0"/>
            <a:ext cx="7772400" cy="1143000"/>
          </a:xfrm>
        </p:spPr>
        <p:txBody>
          <a:bodyPr/>
          <a:lstStyle/>
          <a:p>
            <a:r>
              <a:rPr lang="en-US" smtClean="0">
                <a:latin typeface="Arial" pitchFamily="34" charset="0"/>
              </a:rPr>
              <a:t>Map of census tracts</a:t>
            </a:r>
          </a:p>
        </p:txBody>
      </p:sp>
      <p:pic>
        <p:nvPicPr>
          <p:cNvPr id="8195" name="Content Placeholder 4" descr="This figure displays an example of what census tracts look like.  The black outline represent the county boundaries in Alabama.  The different colored polygons represent the census tracts.  The census tracts shown above are from 2000.  &#10;"/>
          <p:cNvPicPr>
            <a:picLocks noGrp="1" noChangeAspect="1"/>
          </p:cNvPicPr>
          <p:nvPr>
            <p:ph idx="1"/>
          </p:nvPr>
        </p:nvPicPr>
        <p:blipFill>
          <a:blip r:embed="rId3" cstate="print"/>
          <a:srcRect/>
          <a:stretch>
            <a:fillRect/>
          </a:stretch>
        </p:blipFill>
        <p:spPr>
          <a:xfrm>
            <a:off x="4800600" y="1143000"/>
            <a:ext cx="4003675" cy="5181600"/>
          </a:xfrm>
        </p:spPr>
      </p:pic>
      <p:sp>
        <p:nvSpPr>
          <p:cNvPr id="8196"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1AF6BF62-D53A-4565-AA62-6881A0A1F647}" type="slidenum">
              <a:rPr lang="en-US">
                <a:solidFill>
                  <a:schemeClr val="bg1"/>
                </a:solidFill>
                <a:latin typeface="Arial" pitchFamily="34" charset="0"/>
              </a:rPr>
              <a:pPr fontAlgn="base">
                <a:spcBef>
                  <a:spcPct val="0"/>
                </a:spcBef>
                <a:spcAft>
                  <a:spcPct val="0"/>
                </a:spcAft>
              </a:pPr>
              <a:t>12</a:t>
            </a:fld>
            <a:endParaRPr lang="en-US">
              <a:solidFill>
                <a:schemeClr val="bg1"/>
              </a:solidFill>
              <a:latin typeface="Arial" pitchFamily="34" charset="0"/>
            </a:endParaRPr>
          </a:p>
        </p:txBody>
      </p:sp>
      <p:sp>
        <p:nvSpPr>
          <p:cNvPr id="5" name="TextBox 4"/>
          <p:cNvSpPr txBox="1"/>
          <p:nvPr/>
        </p:nvSpPr>
        <p:spPr>
          <a:xfrm>
            <a:off x="381000" y="1676400"/>
            <a:ext cx="4038600" cy="4154984"/>
          </a:xfrm>
          <a:prstGeom prst="rect">
            <a:avLst/>
          </a:prstGeom>
          <a:noFill/>
        </p:spPr>
        <p:txBody>
          <a:bodyPr wrap="square" rtlCol="0">
            <a:spAutoFit/>
          </a:bodyPr>
          <a:lstStyle/>
          <a:p>
            <a:r>
              <a:rPr lang="en-US" dirty="0" smtClean="0">
                <a:solidFill>
                  <a:srgbClr val="FFFF00"/>
                </a:solidFill>
              </a:rPr>
              <a:t>This figure displays an example of what census tracts look like.  The black outlines represent the county boundaries in Alabama.  The different colored polygons within each county represent the census tracts.  The census tracts shown are from </a:t>
            </a:r>
            <a:r>
              <a:rPr lang="en-US" i="1" dirty="0" smtClean="0">
                <a:solidFill>
                  <a:srgbClr val="FFFF00"/>
                </a:solidFill>
              </a:rPr>
              <a:t>TIGER 2000.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Straight Connector 35" descr="line for formatting"/>
          <p:cNvCxnSpPr>
            <a:cxnSpLocks noChangeShapeType="1"/>
          </p:cNvCxnSpPr>
          <p:nvPr/>
        </p:nvCxnSpPr>
        <p:spPr bwMode="auto">
          <a:xfrm>
            <a:off x="685800" y="5638800"/>
            <a:ext cx="457200" cy="0"/>
          </a:xfrm>
          <a:prstGeom prst="line">
            <a:avLst/>
          </a:prstGeom>
          <a:noFill/>
          <a:ln w="9525" algn="ctr">
            <a:solidFill>
              <a:schemeClr val="tx1"/>
            </a:solidFill>
            <a:round/>
            <a:headEnd/>
            <a:tailEnd/>
          </a:ln>
        </p:spPr>
      </p:cxnSp>
      <p:cxnSp>
        <p:nvCxnSpPr>
          <p:cNvPr id="9219" name="Straight Connector 32" descr="line for formatting"/>
          <p:cNvCxnSpPr>
            <a:cxnSpLocks noChangeShapeType="1"/>
          </p:cNvCxnSpPr>
          <p:nvPr/>
        </p:nvCxnSpPr>
        <p:spPr bwMode="auto">
          <a:xfrm>
            <a:off x="685800" y="4648200"/>
            <a:ext cx="457200" cy="0"/>
          </a:xfrm>
          <a:prstGeom prst="line">
            <a:avLst/>
          </a:prstGeom>
          <a:noFill/>
          <a:ln w="9525" algn="ctr">
            <a:solidFill>
              <a:schemeClr val="tx1"/>
            </a:solidFill>
            <a:round/>
            <a:headEnd/>
            <a:tailEnd/>
          </a:ln>
        </p:spPr>
      </p:cxnSp>
      <p:cxnSp>
        <p:nvCxnSpPr>
          <p:cNvPr id="9220" name="Straight Connector 20" descr="line for formatting"/>
          <p:cNvCxnSpPr>
            <a:cxnSpLocks noChangeShapeType="1"/>
          </p:cNvCxnSpPr>
          <p:nvPr/>
        </p:nvCxnSpPr>
        <p:spPr bwMode="auto">
          <a:xfrm>
            <a:off x="685800" y="3657600"/>
            <a:ext cx="457200" cy="0"/>
          </a:xfrm>
          <a:prstGeom prst="line">
            <a:avLst/>
          </a:prstGeom>
          <a:noFill/>
          <a:ln w="9525" algn="ctr">
            <a:solidFill>
              <a:schemeClr val="tx1"/>
            </a:solidFill>
            <a:round/>
            <a:headEnd/>
            <a:tailEnd/>
          </a:ln>
        </p:spPr>
      </p:cxnSp>
      <p:cxnSp>
        <p:nvCxnSpPr>
          <p:cNvPr id="9221" name="Straight Connector 25" descr="line for formatting"/>
          <p:cNvCxnSpPr>
            <a:cxnSpLocks noChangeShapeType="1"/>
          </p:cNvCxnSpPr>
          <p:nvPr/>
        </p:nvCxnSpPr>
        <p:spPr bwMode="auto">
          <a:xfrm>
            <a:off x="685800" y="3048000"/>
            <a:ext cx="457200" cy="0"/>
          </a:xfrm>
          <a:prstGeom prst="line">
            <a:avLst/>
          </a:prstGeom>
          <a:noFill/>
          <a:ln w="9525" algn="ctr">
            <a:solidFill>
              <a:schemeClr val="tx1"/>
            </a:solidFill>
            <a:round/>
            <a:headEnd/>
            <a:tailEnd/>
          </a:ln>
        </p:spPr>
      </p:cxnSp>
      <p:cxnSp>
        <p:nvCxnSpPr>
          <p:cNvPr id="9222" name="Straight Connector 13" descr="line for formatting"/>
          <p:cNvCxnSpPr>
            <a:cxnSpLocks noChangeShapeType="1"/>
          </p:cNvCxnSpPr>
          <p:nvPr/>
        </p:nvCxnSpPr>
        <p:spPr bwMode="auto">
          <a:xfrm>
            <a:off x="685800" y="2743200"/>
            <a:ext cx="457200" cy="0"/>
          </a:xfrm>
          <a:prstGeom prst="line">
            <a:avLst/>
          </a:prstGeom>
          <a:noFill/>
          <a:ln w="9525" algn="ctr">
            <a:solidFill>
              <a:schemeClr val="tx1"/>
            </a:solidFill>
            <a:round/>
            <a:headEnd/>
            <a:tailEnd/>
          </a:ln>
        </p:spPr>
      </p:cxnSp>
      <p:cxnSp>
        <p:nvCxnSpPr>
          <p:cNvPr id="9223" name="Straight Connector 8" descr="line for formatting"/>
          <p:cNvCxnSpPr>
            <a:cxnSpLocks noChangeShapeType="1"/>
          </p:cNvCxnSpPr>
          <p:nvPr/>
        </p:nvCxnSpPr>
        <p:spPr bwMode="auto">
          <a:xfrm>
            <a:off x="685800" y="1519238"/>
            <a:ext cx="457200" cy="0"/>
          </a:xfrm>
          <a:prstGeom prst="line">
            <a:avLst/>
          </a:prstGeom>
          <a:noFill/>
          <a:ln w="9525" algn="ctr">
            <a:solidFill>
              <a:schemeClr val="tx1"/>
            </a:solidFill>
            <a:round/>
            <a:headEnd/>
            <a:tailEnd/>
          </a:ln>
        </p:spPr>
      </p:cxnSp>
      <p:cxnSp>
        <p:nvCxnSpPr>
          <p:cNvPr id="9224" name="Straight Connector 6" descr="line for formatting"/>
          <p:cNvCxnSpPr>
            <a:cxnSpLocks noChangeShapeType="1"/>
          </p:cNvCxnSpPr>
          <p:nvPr/>
        </p:nvCxnSpPr>
        <p:spPr bwMode="auto">
          <a:xfrm rot="5400000" flipH="1" flipV="1">
            <a:off x="-1771650" y="3562350"/>
            <a:ext cx="4914900" cy="0"/>
          </a:xfrm>
          <a:prstGeom prst="line">
            <a:avLst/>
          </a:prstGeom>
          <a:noFill/>
          <a:ln w="9525" algn="ctr">
            <a:solidFill>
              <a:schemeClr val="tx1"/>
            </a:solidFill>
            <a:round/>
            <a:headEnd/>
            <a:tailEnd/>
          </a:ln>
        </p:spPr>
      </p:cxnSp>
      <p:sp>
        <p:nvSpPr>
          <p:cNvPr id="9225" name="Title 1"/>
          <p:cNvSpPr>
            <a:spLocks noGrp="1"/>
          </p:cNvSpPr>
          <p:nvPr>
            <p:ph type="title"/>
          </p:nvPr>
        </p:nvSpPr>
        <p:spPr>
          <a:xfrm>
            <a:off x="685800" y="0"/>
            <a:ext cx="7772400" cy="1143000"/>
          </a:xfrm>
        </p:spPr>
        <p:txBody>
          <a:bodyPr/>
          <a:lstStyle/>
          <a:p>
            <a:r>
              <a:rPr lang="en-US" sz="2800" dirty="0" smtClean="0">
                <a:latin typeface="Arial" pitchFamily="34" charset="0"/>
              </a:rPr>
              <a:t>History of the Census Tract</a:t>
            </a:r>
          </a:p>
        </p:txBody>
      </p:sp>
      <p:sp>
        <p:nvSpPr>
          <p:cNvPr id="9226" name="TextBox 9"/>
          <p:cNvSpPr txBox="1">
            <a:spLocks noChangeArrowheads="1"/>
          </p:cNvSpPr>
          <p:nvPr/>
        </p:nvSpPr>
        <p:spPr bwMode="auto">
          <a:xfrm>
            <a:off x="1185863" y="1290638"/>
            <a:ext cx="806631" cy="461665"/>
          </a:xfrm>
          <a:prstGeom prst="rect">
            <a:avLst/>
          </a:prstGeom>
          <a:noFill/>
          <a:ln w="9525">
            <a:noFill/>
            <a:miter lim="800000"/>
            <a:headEnd/>
            <a:tailEnd/>
          </a:ln>
        </p:spPr>
        <p:txBody>
          <a:bodyPr wrap="none">
            <a:spAutoFit/>
          </a:bodyPr>
          <a:lstStyle/>
          <a:p>
            <a:r>
              <a:rPr lang="en-US" sz="2400" dirty="0">
                <a:solidFill>
                  <a:srgbClr val="FFFF99"/>
                </a:solidFill>
                <a:latin typeface="Calibri" pitchFamily="34" charset="0"/>
              </a:rPr>
              <a:t>1790</a:t>
            </a:r>
          </a:p>
        </p:txBody>
      </p:sp>
      <p:sp>
        <p:nvSpPr>
          <p:cNvPr id="9227" name="TextBox 10"/>
          <p:cNvSpPr txBox="1">
            <a:spLocks noChangeArrowheads="1"/>
          </p:cNvSpPr>
          <p:nvPr/>
        </p:nvSpPr>
        <p:spPr bwMode="auto">
          <a:xfrm>
            <a:off x="2057400" y="1347788"/>
            <a:ext cx="2057400" cy="523220"/>
          </a:xfrm>
          <a:prstGeom prst="rect">
            <a:avLst/>
          </a:prstGeom>
          <a:noFill/>
          <a:ln w="9525">
            <a:noFill/>
            <a:miter lim="800000"/>
            <a:headEnd/>
            <a:tailEnd/>
          </a:ln>
        </p:spPr>
        <p:txBody>
          <a:bodyPr wrap="square">
            <a:spAutoFit/>
          </a:bodyPr>
          <a:lstStyle/>
          <a:p>
            <a:r>
              <a:rPr lang="en-US" sz="2800" dirty="0">
                <a:solidFill>
                  <a:schemeClr val="bg1"/>
                </a:solidFill>
                <a:latin typeface="Calibri" pitchFamily="34" charset="0"/>
              </a:rPr>
              <a:t>First</a:t>
            </a:r>
            <a:r>
              <a:rPr lang="en-US" sz="2800" dirty="0">
                <a:latin typeface="Calibri" pitchFamily="34" charset="0"/>
              </a:rPr>
              <a:t> </a:t>
            </a:r>
            <a:r>
              <a:rPr lang="en-US" sz="2800" dirty="0">
                <a:solidFill>
                  <a:schemeClr val="bg1"/>
                </a:solidFill>
                <a:latin typeface="Calibri" pitchFamily="34" charset="0"/>
              </a:rPr>
              <a:t>census</a:t>
            </a:r>
          </a:p>
        </p:txBody>
      </p:sp>
      <p:sp>
        <p:nvSpPr>
          <p:cNvPr id="9228" name="TextBox 14"/>
          <p:cNvSpPr txBox="1">
            <a:spLocks noChangeArrowheads="1"/>
          </p:cNvSpPr>
          <p:nvPr/>
        </p:nvSpPr>
        <p:spPr bwMode="auto">
          <a:xfrm>
            <a:off x="1219200" y="2476500"/>
            <a:ext cx="806631" cy="461665"/>
          </a:xfrm>
          <a:prstGeom prst="rect">
            <a:avLst/>
          </a:prstGeom>
          <a:noFill/>
          <a:ln w="9525">
            <a:noFill/>
            <a:miter lim="800000"/>
            <a:headEnd/>
            <a:tailEnd/>
          </a:ln>
        </p:spPr>
        <p:txBody>
          <a:bodyPr wrap="none">
            <a:spAutoFit/>
          </a:bodyPr>
          <a:lstStyle/>
          <a:p>
            <a:r>
              <a:rPr lang="en-US" sz="2400" dirty="0">
                <a:solidFill>
                  <a:srgbClr val="FFFF99"/>
                </a:solidFill>
                <a:latin typeface="Calibri" pitchFamily="34" charset="0"/>
              </a:rPr>
              <a:t>1890</a:t>
            </a:r>
          </a:p>
        </p:txBody>
      </p:sp>
      <p:sp>
        <p:nvSpPr>
          <p:cNvPr id="9229" name="TextBox 15"/>
          <p:cNvSpPr txBox="1">
            <a:spLocks noChangeArrowheads="1"/>
          </p:cNvSpPr>
          <p:nvPr/>
        </p:nvSpPr>
        <p:spPr bwMode="auto">
          <a:xfrm>
            <a:off x="2057400" y="2476500"/>
            <a:ext cx="7086600" cy="400110"/>
          </a:xfrm>
          <a:prstGeom prst="rect">
            <a:avLst/>
          </a:prstGeom>
          <a:noFill/>
          <a:ln w="9525">
            <a:noFill/>
            <a:miter lim="800000"/>
            <a:headEnd/>
            <a:tailEnd/>
          </a:ln>
        </p:spPr>
        <p:txBody>
          <a:bodyPr>
            <a:spAutoFit/>
          </a:bodyPr>
          <a:lstStyle/>
          <a:p>
            <a:r>
              <a:rPr lang="en-US" sz="2000" dirty="0">
                <a:solidFill>
                  <a:schemeClr val="bg1"/>
                </a:solidFill>
                <a:latin typeface="Calibri" pitchFamily="34" charset="0"/>
              </a:rPr>
              <a:t>First delineation of small geographic areas called sanitary districts</a:t>
            </a:r>
          </a:p>
        </p:txBody>
      </p:sp>
      <p:sp>
        <p:nvSpPr>
          <p:cNvPr id="9230" name="TextBox 21"/>
          <p:cNvSpPr txBox="1">
            <a:spLocks noChangeArrowheads="1"/>
          </p:cNvSpPr>
          <p:nvPr/>
        </p:nvSpPr>
        <p:spPr bwMode="auto">
          <a:xfrm>
            <a:off x="1219200" y="2819400"/>
            <a:ext cx="806631" cy="461665"/>
          </a:xfrm>
          <a:prstGeom prst="rect">
            <a:avLst/>
          </a:prstGeom>
          <a:noFill/>
          <a:ln w="9525">
            <a:noFill/>
            <a:miter lim="800000"/>
            <a:headEnd/>
            <a:tailEnd/>
          </a:ln>
        </p:spPr>
        <p:txBody>
          <a:bodyPr wrap="none">
            <a:spAutoFit/>
          </a:bodyPr>
          <a:lstStyle/>
          <a:p>
            <a:r>
              <a:rPr lang="en-US" sz="2400" dirty="0">
                <a:solidFill>
                  <a:srgbClr val="FFFF99"/>
                </a:solidFill>
                <a:latin typeface="Calibri" pitchFamily="34" charset="0"/>
              </a:rPr>
              <a:t>1906</a:t>
            </a:r>
          </a:p>
        </p:txBody>
      </p:sp>
      <p:sp>
        <p:nvSpPr>
          <p:cNvPr id="9231" name="TextBox 27"/>
          <p:cNvSpPr txBox="1">
            <a:spLocks noChangeArrowheads="1"/>
          </p:cNvSpPr>
          <p:nvPr/>
        </p:nvSpPr>
        <p:spPr bwMode="auto">
          <a:xfrm>
            <a:off x="1219200" y="3500438"/>
            <a:ext cx="806631" cy="461665"/>
          </a:xfrm>
          <a:prstGeom prst="rect">
            <a:avLst/>
          </a:prstGeom>
          <a:noFill/>
          <a:ln w="9525">
            <a:noFill/>
            <a:miter lim="800000"/>
            <a:headEnd/>
            <a:tailEnd/>
          </a:ln>
        </p:spPr>
        <p:txBody>
          <a:bodyPr wrap="none">
            <a:spAutoFit/>
          </a:bodyPr>
          <a:lstStyle/>
          <a:p>
            <a:r>
              <a:rPr lang="en-US" sz="2400" dirty="0">
                <a:solidFill>
                  <a:srgbClr val="FFFF99"/>
                </a:solidFill>
                <a:latin typeface="Calibri" pitchFamily="34" charset="0"/>
              </a:rPr>
              <a:t>1910</a:t>
            </a:r>
          </a:p>
        </p:txBody>
      </p:sp>
      <p:sp>
        <p:nvSpPr>
          <p:cNvPr id="9232" name="TextBox 30"/>
          <p:cNvSpPr txBox="1">
            <a:spLocks noChangeArrowheads="1"/>
          </p:cNvSpPr>
          <p:nvPr/>
        </p:nvSpPr>
        <p:spPr bwMode="auto">
          <a:xfrm>
            <a:off x="2057400" y="2819400"/>
            <a:ext cx="7086600" cy="646331"/>
          </a:xfrm>
          <a:prstGeom prst="rect">
            <a:avLst/>
          </a:prstGeom>
          <a:noFill/>
          <a:ln w="9525">
            <a:noFill/>
            <a:miter lim="800000"/>
            <a:headEnd/>
            <a:tailEnd/>
          </a:ln>
        </p:spPr>
        <p:txBody>
          <a:bodyPr>
            <a:spAutoFit/>
          </a:bodyPr>
          <a:lstStyle/>
          <a:p>
            <a:r>
              <a:rPr lang="en-US" sz="1800" dirty="0">
                <a:solidFill>
                  <a:schemeClr val="bg1"/>
                </a:solidFill>
                <a:latin typeface="Calibri" pitchFamily="34" charset="0"/>
              </a:rPr>
              <a:t>Dr. Walter Laidlaw suggested the delineation of permanent, small geographic areas that would retain their boundary census to census</a:t>
            </a:r>
            <a:endParaRPr lang="en-US" dirty="0">
              <a:solidFill>
                <a:schemeClr val="bg1"/>
              </a:solidFill>
              <a:latin typeface="Calibri" pitchFamily="34" charset="0"/>
            </a:endParaRPr>
          </a:p>
        </p:txBody>
      </p:sp>
      <p:sp>
        <p:nvSpPr>
          <p:cNvPr id="9233" name="TextBox 31"/>
          <p:cNvSpPr txBox="1">
            <a:spLocks noChangeArrowheads="1"/>
          </p:cNvSpPr>
          <p:nvPr/>
        </p:nvSpPr>
        <p:spPr bwMode="auto">
          <a:xfrm>
            <a:off x="2057400" y="3544888"/>
            <a:ext cx="7086600" cy="707886"/>
          </a:xfrm>
          <a:prstGeom prst="rect">
            <a:avLst/>
          </a:prstGeom>
          <a:noFill/>
          <a:ln w="9525">
            <a:noFill/>
            <a:miter lim="800000"/>
            <a:headEnd/>
            <a:tailEnd/>
          </a:ln>
        </p:spPr>
        <p:txBody>
          <a:bodyPr>
            <a:spAutoFit/>
          </a:bodyPr>
          <a:lstStyle/>
          <a:p>
            <a:r>
              <a:rPr lang="en-US" sz="2000" dirty="0">
                <a:solidFill>
                  <a:schemeClr val="bg1"/>
                </a:solidFill>
                <a:latin typeface="Calibri" pitchFamily="34" charset="0"/>
              </a:rPr>
              <a:t>Dr. Laidlaw divided NYC into “districts” and asked Census to do the same for seven other cities</a:t>
            </a:r>
          </a:p>
        </p:txBody>
      </p:sp>
      <p:sp>
        <p:nvSpPr>
          <p:cNvPr id="9234" name="TextBox 33"/>
          <p:cNvSpPr txBox="1">
            <a:spLocks noChangeArrowheads="1"/>
          </p:cNvSpPr>
          <p:nvPr/>
        </p:nvSpPr>
        <p:spPr bwMode="auto">
          <a:xfrm>
            <a:off x="1219200" y="4414838"/>
            <a:ext cx="806631" cy="461665"/>
          </a:xfrm>
          <a:prstGeom prst="rect">
            <a:avLst/>
          </a:prstGeom>
          <a:noFill/>
          <a:ln w="9525">
            <a:noFill/>
            <a:miter lim="800000"/>
            <a:headEnd/>
            <a:tailEnd/>
          </a:ln>
        </p:spPr>
        <p:txBody>
          <a:bodyPr wrap="none">
            <a:spAutoFit/>
          </a:bodyPr>
          <a:lstStyle/>
          <a:p>
            <a:r>
              <a:rPr lang="en-US" sz="2400" dirty="0">
                <a:solidFill>
                  <a:srgbClr val="FFFF99"/>
                </a:solidFill>
                <a:latin typeface="Calibri" pitchFamily="34" charset="0"/>
              </a:rPr>
              <a:t>1920</a:t>
            </a:r>
          </a:p>
        </p:txBody>
      </p:sp>
      <p:sp>
        <p:nvSpPr>
          <p:cNvPr id="9235" name="TextBox 34"/>
          <p:cNvSpPr txBox="1">
            <a:spLocks noChangeArrowheads="1"/>
          </p:cNvSpPr>
          <p:nvPr/>
        </p:nvSpPr>
        <p:spPr bwMode="auto">
          <a:xfrm>
            <a:off x="2057400" y="4430713"/>
            <a:ext cx="6705600" cy="400110"/>
          </a:xfrm>
          <a:prstGeom prst="rect">
            <a:avLst/>
          </a:prstGeom>
          <a:noFill/>
          <a:ln w="9525">
            <a:noFill/>
            <a:miter lim="800000"/>
            <a:headEnd/>
            <a:tailEnd/>
          </a:ln>
        </p:spPr>
        <p:txBody>
          <a:bodyPr wrap="square">
            <a:spAutoFit/>
          </a:bodyPr>
          <a:lstStyle/>
          <a:p>
            <a:r>
              <a:rPr lang="en-US" sz="2000" dirty="0">
                <a:solidFill>
                  <a:schemeClr val="bg1"/>
                </a:solidFill>
                <a:latin typeface="Calibri" pitchFamily="34" charset="0"/>
              </a:rPr>
              <a:t>Dr. Laidlaw published data by district for NYC</a:t>
            </a:r>
          </a:p>
        </p:txBody>
      </p:sp>
      <p:sp>
        <p:nvSpPr>
          <p:cNvPr id="9236" name="TextBox 36"/>
          <p:cNvSpPr txBox="1">
            <a:spLocks noChangeArrowheads="1"/>
          </p:cNvSpPr>
          <p:nvPr/>
        </p:nvSpPr>
        <p:spPr bwMode="auto">
          <a:xfrm>
            <a:off x="1219200" y="5181600"/>
            <a:ext cx="806631" cy="461665"/>
          </a:xfrm>
          <a:prstGeom prst="rect">
            <a:avLst/>
          </a:prstGeom>
          <a:noFill/>
          <a:ln w="9525">
            <a:noFill/>
            <a:miter lim="800000"/>
            <a:headEnd/>
            <a:tailEnd/>
          </a:ln>
        </p:spPr>
        <p:txBody>
          <a:bodyPr wrap="none">
            <a:spAutoFit/>
          </a:bodyPr>
          <a:lstStyle/>
          <a:p>
            <a:r>
              <a:rPr lang="en-US" sz="2400" dirty="0">
                <a:solidFill>
                  <a:srgbClr val="FFFF99"/>
                </a:solidFill>
                <a:latin typeface="Calibri" pitchFamily="34" charset="0"/>
              </a:rPr>
              <a:t>1930</a:t>
            </a:r>
          </a:p>
        </p:txBody>
      </p:sp>
      <p:sp>
        <p:nvSpPr>
          <p:cNvPr id="9237" name="TextBox 37"/>
          <p:cNvSpPr txBox="1">
            <a:spLocks noChangeArrowheads="1"/>
          </p:cNvSpPr>
          <p:nvPr/>
        </p:nvSpPr>
        <p:spPr bwMode="auto">
          <a:xfrm>
            <a:off x="2057400" y="5105400"/>
            <a:ext cx="7086600" cy="707886"/>
          </a:xfrm>
          <a:prstGeom prst="rect">
            <a:avLst/>
          </a:prstGeom>
          <a:noFill/>
          <a:ln w="9525">
            <a:noFill/>
            <a:miter lim="800000"/>
            <a:headEnd/>
            <a:tailEnd/>
          </a:ln>
        </p:spPr>
        <p:txBody>
          <a:bodyPr>
            <a:spAutoFit/>
          </a:bodyPr>
          <a:lstStyle/>
          <a:p>
            <a:r>
              <a:rPr lang="en-US" sz="2000" dirty="0">
                <a:solidFill>
                  <a:schemeClr val="bg1"/>
                </a:solidFill>
                <a:latin typeface="Calibri" pitchFamily="34" charset="0"/>
              </a:rPr>
              <a:t>Howard </a:t>
            </a:r>
            <a:r>
              <a:rPr lang="en-US" sz="2000" dirty="0" err="1">
                <a:solidFill>
                  <a:schemeClr val="bg1"/>
                </a:solidFill>
                <a:latin typeface="Calibri" pitchFamily="34" charset="0"/>
              </a:rPr>
              <a:t>Wipple</a:t>
            </a:r>
            <a:r>
              <a:rPr lang="en-US" sz="2000" dirty="0">
                <a:solidFill>
                  <a:schemeClr val="bg1"/>
                </a:solidFill>
                <a:latin typeface="Calibri" pitchFamily="34" charset="0"/>
              </a:rPr>
              <a:t> became chairman of the Committee on Census Enumeration Areas and promoted the use </a:t>
            </a:r>
            <a:r>
              <a:rPr lang="en-US" sz="1800" dirty="0">
                <a:solidFill>
                  <a:schemeClr val="bg1"/>
                </a:solidFill>
                <a:latin typeface="Calibri" pitchFamily="34" charset="0"/>
              </a:rPr>
              <a:t>of </a:t>
            </a:r>
            <a:r>
              <a:rPr lang="en-US" sz="2000" dirty="0">
                <a:solidFill>
                  <a:schemeClr val="bg1"/>
                </a:solidFill>
                <a:latin typeface="Calibri" pitchFamily="34" charset="0"/>
              </a:rPr>
              <a:t>census tracts</a:t>
            </a:r>
            <a:endParaRPr lang="en-US" dirty="0">
              <a:solidFill>
                <a:schemeClr val="bg1"/>
              </a:solidFill>
              <a:latin typeface="Calibri" pitchFamily="34" charset="0"/>
            </a:endParaRPr>
          </a:p>
        </p:txBody>
      </p:sp>
      <p:sp>
        <p:nvSpPr>
          <p:cNvPr id="9238" name="Slide Number Placeholder 22"/>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B8FF4F77-45CF-40F2-BA12-A35A591CE4C9}" type="slidenum">
              <a:rPr lang="en-US">
                <a:solidFill>
                  <a:schemeClr val="bg1"/>
                </a:solidFill>
                <a:latin typeface="Arial" pitchFamily="34" charset="0"/>
              </a:rPr>
              <a:pPr fontAlgn="base">
                <a:spcBef>
                  <a:spcPct val="0"/>
                </a:spcBef>
                <a:spcAft>
                  <a:spcPct val="0"/>
                </a:spcAft>
              </a:pPr>
              <a:t>13</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0"/>
            <a:ext cx="7772400" cy="1143000"/>
          </a:xfrm>
        </p:spPr>
        <p:txBody>
          <a:bodyPr/>
          <a:lstStyle/>
          <a:p>
            <a:r>
              <a:rPr lang="en-US" sz="2800" dirty="0" smtClean="0">
                <a:latin typeface="Arial" pitchFamily="34" charset="0"/>
              </a:rPr>
              <a:t>History of the Census Tract</a:t>
            </a:r>
          </a:p>
        </p:txBody>
      </p:sp>
      <p:cxnSp>
        <p:nvCxnSpPr>
          <p:cNvPr id="10243" name="Straight Connector 6" descr="line for formatting"/>
          <p:cNvCxnSpPr>
            <a:cxnSpLocks noChangeShapeType="1"/>
          </p:cNvCxnSpPr>
          <p:nvPr/>
        </p:nvCxnSpPr>
        <p:spPr bwMode="auto">
          <a:xfrm rot="5400000" flipH="1" flipV="1">
            <a:off x="-1828800" y="3581400"/>
            <a:ext cx="5029200" cy="0"/>
          </a:xfrm>
          <a:prstGeom prst="line">
            <a:avLst/>
          </a:prstGeom>
          <a:noFill/>
          <a:ln w="9525" algn="ctr">
            <a:solidFill>
              <a:schemeClr val="tx1"/>
            </a:solidFill>
            <a:round/>
            <a:headEnd/>
            <a:tailEnd/>
          </a:ln>
        </p:spPr>
      </p:cxnSp>
      <p:cxnSp>
        <p:nvCxnSpPr>
          <p:cNvPr id="10244" name="Straight Connector 13" descr="line for formatting"/>
          <p:cNvCxnSpPr>
            <a:cxnSpLocks noChangeShapeType="1"/>
          </p:cNvCxnSpPr>
          <p:nvPr/>
        </p:nvCxnSpPr>
        <p:spPr bwMode="auto">
          <a:xfrm>
            <a:off x="685800" y="1371600"/>
            <a:ext cx="457200" cy="0"/>
          </a:xfrm>
          <a:prstGeom prst="line">
            <a:avLst/>
          </a:prstGeom>
          <a:noFill/>
          <a:ln w="9525" algn="ctr">
            <a:solidFill>
              <a:schemeClr val="tx1"/>
            </a:solidFill>
            <a:round/>
            <a:headEnd/>
            <a:tailEnd/>
          </a:ln>
        </p:spPr>
      </p:cxnSp>
      <p:sp>
        <p:nvSpPr>
          <p:cNvPr id="10245" name="TextBox 14"/>
          <p:cNvSpPr txBox="1">
            <a:spLocks noChangeArrowheads="1"/>
          </p:cNvSpPr>
          <p:nvPr/>
        </p:nvSpPr>
        <p:spPr bwMode="auto">
          <a:xfrm>
            <a:off x="1219200" y="1143000"/>
            <a:ext cx="806631" cy="461665"/>
          </a:xfrm>
          <a:prstGeom prst="rect">
            <a:avLst/>
          </a:prstGeom>
          <a:noFill/>
          <a:ln w="9525">
            <a:noFill/>
            <a:miter lim="800000"/>
            <a:headEnd/>
            <a:tailEnd/>
          </a:ln>
        </p:spPr>
        <p:txBody>
          <a:bodyPr wrap="none">
            <a:spAutoFit/>
          </a:bodyPr>
          <a:lstStyle/>
          <a:p>
            <a:r>
              <a:rPr lang="en-US" sz="2400" dirty="0">
                <a:solidFill>
                  <a:srgbClr val="FFFF00"/>
                </a:solidFill>
                <a:latin typeface="Calibri" pitchFamily="34" charset="0"/>
              </a:rPr>
              <a:t>1940</a:t>
            </a:r>
          </a:p>
        </p:txBody>
      </p:sp>
      <p:sp>
        <p:nvSpPr>
          <p:cNvPr id="10246" name="TextBox 15"/>
          <p:cNvSpPr txBox="1">
            <a:spLocks noChangeArrowheads="1"/>
          </p:cNvSpPr>
          <p:nvPr/>
        </p:nvSpPr>
        <p:spPr bwMode="auto">
          <a:xfrm>
            <a:off x="2057400" y="1143000"/>
            <a:ext cx="7086600" cy="1569660"/>
          </a:xfrm>
          <a:prstGeom prst="rect">
            <a:avLst/>
          </a:prstGeom>
          <a:noFill/>
          <a:ln w="9525">
            <a:noFill/>
            <a:miter lim="800000"/>
            <a:headEnd/>
            <a:tailEnd/>
          </a:ln>
        </p:spPr>
        <p:txBody>
          <a:bodyPr>
            <a:spAutoFit/>
          </a:bodyPr>
          <a:lstStyle/>
          <a:p>
            <a:r>
              <a:rPr lang="en-US" dirty="0">
                <a:solidFill>
                  <a:schemeClr val="bg1"/>
                </a:solidFill>
                <a:latin typeface="Calibri" pitchFamily="34" charset="0"/>
              </a:rPr>
              <a:t>The census tract became an official geographic entity for which the Census Bureau would publish </a:t>
            </a:r>
            <a:r>
              <a:rPr lang="en-US" dirty="0" smtClean="0">
                <a:solidFill>
                  <a:schemeClr val="bg1"/>
                </a:solidFill>
                <a:latin typeface="Calibri" pitchFamily="34" charset="0"/>
              </a:rPr>
              <a:t>data.  </a:t>
            </a:r>
            <a:r>
              <a:rPr lang="en-US" dirty="0">
                <a:solidFill>
                  <a:schemeClr val="bg1"/>
                </a:solidFill>
                <a:latin typeface="Calibri" pitchFamily="34" charset="0"/>
              </a:rPr>
              <a:t>Census tracts covered major cities and block number areas (BNAs) covered many other cities</a:t>
            </a:r>
          </a:p>
        </p:txBody>
      </p:sp>
      <p:cxnSp>
        <p:nvCxnSpPr>
          <p:cNvPr id="10247" name="Straight Connector 20" descr="line for formatting"/>
          <p:cNvCxnSpPr>
            <a:cxnSpLocks noChangeShapeType="1"/>
          </p:cNvCxnSpPr>
          <p:nvPr/>
        </p:nvCxnSpPr>
        <p:spPr bwMode="auto">
          <a:xfrm>
            <a:off x="685800" y="3505200"/>
            <a:ext cx="457200" cy="0"/>
          </a:xfrm>
          <a:prstGeom prst="line">
            <a:avLst/>
          </a:prstGeom>
          <a:noFill/>
          <a:ln w="9525" algn="ctr">
            <a:solidFill>
              <a:schemeClr val="tx1"/>
            </a:solidFill>
            <a:round/>
            <a:headEnd/>
            <a:tailEnd/>
          </a:ln>
        </p:spPr>
      </p:cxnSp>
      <p:sp>
        <p:nvSpPr>
          <p:cNvPr id="10248" name="TextBox 21"/>
          <p:cNvSpPr txBox="1">
            <a:spLocks noChangeArrowheads="1"/>
          </p:cNvSpPr>
          <p:nvPr/>
        </p:nvSpPr>
        <p:spPr bwMode="auto">
          <a:xfrm>
            <a:off x="1219200" y="2514600"/>
            <a:ext cx="806631" cy="461665"/>
          </a:xfrm>
          <a:prstGeom prst="rect">
            <a:avLst/>
          </a:prstGeom>
          <a:noFill/>
          <a:ln w="9525">
            <a:noFill/>
            <a:miter lim="800000"/>
            <a:headEnd/>
            <a:tailEnd/>
          </a:ln>
        </p:spPr>
        <p:txBody>
          <a:bodyPr wrap="none">
            <a:spAutoFit/>
          </a:bodyPr>
          <a:lstStyle/>
          <a:p>
            <a:r>
              <a:rPr lang="en-US" sz="2400" dirty="0">
                <a:solidFill>
                  <a:srgbClr val="FFFF00"/>
                </a:solidFill>
                <a:latin typeface="Calibri" pitchFamily="34" charset="0"/>
              </a:rPr>
              <a:t>1970</a:t>
            </a:r>
          </a:p>
        </p:txBody>
      </p:sp>
      <p:cxnSp>
        <p:nvCxnSpPr>
          <p:cNvPr id="10249" name="Straight Connector 25" descr="line for formatting"/>
          <p:cNvCxnSpPr>
            <a:cxnSpLocks noChangeShapeType="1"/>
          </p:cNvCxnSpPr>
          <p:nvPr/>
        </p:nvCxnSpPr>
        <p:spPr bwMode="auto">
          <a:xfrm>
            <a:off x="685800" y="2743200"/>
            <a:ext cx="457200" cy="0"/>
          </a:xfrm>
          <a:prstGeom prst="line">
            <a:avLst/>
          </a:prstGeom>
          <a:noFill/>
          <a:ln w="9525" algn="ctr">
            <a:solidFill>
              <a:schemeClr val="tx1"/>
            </a:solidFill>
            <a:round/>
            <a:headEnd/>
            <a:tailEnd/>
          </a:ln>
        </p:spPr>
      </p:cxnSp>
      <p:sp>
        <p:nvSpPr>
          <p:cNvPr id="10250" name="TextBox 27"/>
          <p:cNvSpPr txBox="1">
            <a:spLocks noChangeArrowheads="1"/>
          </p:cNvSpPr>
          <p:nvPr/>
        </p:nvSpPr>
        <p:spPr bwMode="auto">
          <a:xfrm>
            <a:off x="1219200" y="3276600"/>
            <a:ext cx="806631" cy="461665"/>
          </a:xfrm>
          <a:prstGeom prst="rect">
            <a:avLst/>
          </a:prstGeom>
          <a:noFill/>
          <a:ln w="9525">
            <a:noFill/>
            <a:miter lim="800000"/>
            <a:headEnd/>
            <a:tailEnd/>
          </a:ln>
        </p:spPr>
        <p:txBody>
          <a:bodyPr wrap="none">
            <a:spAutoFit/>
          </a:bodyPr>
          <a:lstStyle/>
          <a:p>
            <a:r>
              <a:rPr lang="en-US" sz="2400" dirty="0">
                <a:solidFill>
                  <a:srgbClr val="FFFF00"/>
                </a:solidFill>
                <a:latin typeface="Calibri" pitchFamily="34" charset="0"/>
              </a:rPr>
              <a:t>1980</a:t>
            </a:r>
          </a:p>
        </p:txBody>
      </p:sp>
      <p:sp>
        <p:nvSpPr>
          <p:cNvPr id="10251" name="TextBox 30"/>
          <p:cNvSpPr txBox="1">
            <a:spLocks noChangeArrowheads="1"/>
          </p:cNvSpPr>
          <p:nvPr/>
        </p:nvSpPr>
        <p:spPr bwMode="auto">
          <a:xfrm>
            <a:off x="2057400" y="2859088"/>
            <a:ext cx="7086600" cy="830997"/>
          </a:xfrm>
          <a:prstGeom prst="rect">
            <a:avLst/>
          </a:prstGeom>
          <a:noFill/>
          <a:ln w="9525">
            <a:noFill/>
            <a:miter lim="800000"/>
            <a:headEnd/>
            <a:tailEnd/>
          </a:ln>
        </p:spPr>
        <p:txBody>
          <a:bodyPr>
            <a:spAutoFit/>
          </a:bodyPr>
          <a:lstStyle/>
          <a:p>
            <a:r>
              <a:rPr lang="en-US" dirty="0">
                <a:solidFill>
                  <a:schemeClr val="bg1"/>
                </a:solidFill>
                <a:latin typeface="Calibri" pitchFamily="34" charset="0"/>
              </a:rPr>
              <a:t>The number of BNAs increased and the criteria of the BNA matched the census tract</a:t>
            </a:r>
          </a:p>
        </p:txBody>
      </p:sp>
      <p:sp>
        <p:nvSpPr>
          <p:cNvPr id="10252" name="TextBox 31"/>
          <p:cNvSpPr txBox="1">
            <a:spLocks noChangeArrowheads="1"/>
          </p:cNvSpPr>
          <p:nvPr/>
        </p:nvSpPr>
        <p:spPr bwMode="auto">
          <a:xfrm>
            <a:off x="2057400" y="4049713"/>
            <a:ext cx="7086600" cy="461665"/>
          </a:xfrm>
          <a:prstGeom prst="rect">
            <a:avLst/>
          </a:prstGeom>
          <a:noFill/>
          <a:ln w="9525">
            <a:noFill/>
            <a:miter lim="800000"/>
            <a:headEnd/>
            <a:tailEnd/>
          </a:ln>
        </p:spPr>
        <p:txBody>
          <a:bodyPr>
            <a:spAutoFit/>
          </a:bodyPr>
          <a:lstStyle/>
          <a:p>
            <a:r>
              <a:rPr lang="en-US" dirty="0">
                <a:solidFill>
                  <a:schemeClr val="bg1"/>
                </a:solidFill>
                <a:latin typeface="Calibri" pitchFamily="34" charset="0"/>
              </a:rPr>
              <a:t>Census tracts and BNAs covered the entire nation</a:t>
            </a:r>
          </a:p>
        </p:txBody>
      </p:sp>
      <p:cxnSp>
        <p:nvCxnSpPr>
          <p:cNvPr id="10253" name="Straight Connector 32" descr="line for formatting"/>
          <p:cNvCxnSpPr>
            <a:cxnSpLocks noChangeShapeType="1"/>
          </p:cNvCxnSpPr>
          <p:nvPr/>
        </p:nvCxnSpPr>
        <p:spPr bwMode="auto">
          <a:xfrm>
            <a:off x="685800" y="4267200"/>
            <a:ext cx="457200" cy="0"/>
          </a:xfrm>
          <a:prstGeom prst="line">
            <a:avLst/>
          </a:prstGeom>
          <a:noFill/>
          <a:ln w="9525" algn="ctr">
            <a:solidFill>
              <a:schemeClr val="tx1"/>
            </a:solidFill>
            <a:round/>
            <a:headEnd/>
            <a:tailEnd/>
          </a:ln>
        </p:spPr>
      </p:cxnSp>
      <p:sp>
        <p:nvSpPr>
          <p:cNvPr id="10254" name="TextBox 33"/>
          <p:cNvSpPr txBox="1">
            <a:spLocks noChangeArrowheads="1"/>
          </p:cNvSpPr>
          <p:nvPr/>
        </p:nvSpPr>
        <p:spPr bwMode="auto">
          <a:xfrm>
            <a:off x="1219200" y="4033838"/>
            <a:ext cx="806631" cy="461665"/>
          </a:xfrm>
          <a:prstGeom prst="rect">
            <a:avLst/>
          </a:prstGeom>
          <a:noFill/>
          <a:ln w="9525">
            <a:noFill/>
            <a:miter lim="800000"/>
            <a:headEnd/>
            <a:tailEnd/>
          </a:ln>
        </p:spPr>
        <p:txBody>
          <a:bodyPr wrap="none">
            <a:spAutoFit/>
          </a:bodyPr>
          <a:lstStyle/>
          <a:p>
            <a:r>
              <a:rPr lang="en-US" sz="2400" dirty="0">
                <a:solidFill>
                  <a:srgbClr val="FFFF00"/>
                </a:solidFill>
                <a:latin typeface="Calibri" pitchFamily="34" charset="0"/>
              </a:rPr>
              <a:t>1990</a:t>
            </a:r>
          </a:p>
        </p:txBody>
      </p:sp>
      <p:cxnSp>
        <p:nvCxnSpPr>
          <p:cNvPr id="10255" name="Straight Connector 19" descr="line for formatting"/>
          <p:cNvCxnSpPr>
            <a:cxnSpLocks noChangeShapeType="1"/>
          </p:cNvCxnSpPr>
          <p:nvPr/>
        </p:nvCxnSpPr>
        <p:spPr bwMode="auto">
          <a:xfrm>
            <a:off x="685800" y="5029200"/>
            <a:ext cx="457200" cy="0"/>
          </a:xfrm>
          <a:prstGeom prst="line">
            <a:avLst/>
          </a:prstGeom>
          <a:noFill/>
          <a:ln w="9525" algn="ctr">
            <a:solidFill>
              <a:schemeClr val="tx1"/>
            </a:solidFill>
            <a:round/>
            <a:headEnd/>
            <a:tailEnd/>
          </a:ln>
        </p:spPr>
      </p:cxnSp>
      <p:sp>
        <p:nvSpPr>
          <p:cNvPr id="10256" name="TextBox 22"/>
          <p:cNvSpPr txBox="1">
            <a:spLocks noChangeArrowheads="1"/>
          </p:cNvSpPr>
          <p:nvPr/>
        </p:nvSpPr>
        <p:spPr bwMode="auto">
          <a:xfrm>
            <a:off x="1219200" y="4800600"/>
            <a:ext cx="806631" cy="461665"/>
          </a:xfrm>
          <a:prstGeom prst="rect">
            <a:avLst/>
          </a:prstGeom>
          <a:noFill/>
          <a:ln w="9525">
            <a:noFill/>
            <a:miter lim="800000"/>
            <a:headEnd/>
            <a:tailEnd/>
          </a:ln>
        </p:spPr>
        <p:txBody>
          <a:bodyPr wrap="none">
            <a:spAutoFit/>
          </a:bodyPr>
          <a:lstStyle/>
          <a:p>
            <a:r>
              <a:rPr lang="en-US" sz="2400" dirty="0">
                <a:solidFill>
                  <a:srgbClr val="FFFF00"/>
                </a:solidFill>
                <a:latin typeface="Calibri" pitchFamily="34" charset="0"/>
              </a:rPr>
              <a:t>2000</a:t>
            </a:r>
          </a:p>
        </p:txBody>
      </p:sp>
      <p:sp>
        <p:nvSpPr>
          <p:cNvPr id="10257" name="TextBox 23"/>
          <p:cNvSpPr txBox="1">
            <a:spLocks noChangeArrowheads="1"/>
          </p:cNvSpPr>
          <p:nvPr/>
        </p:nvSpPr>
        <p:spPr bwMode="auto">
          <a:xfrm>
            <a:off x="2057400" y="4816475"/>
            <a:ext cx="7086600" cy="830997"/>
          </a:xfrm>
          <a:prstGeom prst="rect">
            <a:avLst/>
          </a:prstGeom>
          <a:noFill/>
          <a:ln w="9525">
            <a:noFill/>
            <a:miter lim="800000"/>
            <a:headEnd/>
            <a:tailEnd/>
          </a:ln>
        </p:spPr>
        <p:txBody>
          <a:bodyPr>
            <a:spAutoFit/>
          </a:bodyPr>
          <a:lstStyle/>
          <a:p>
            <a:r>
              <a:rPr lang="en-US" dirty="0">
                <a:solidFill>
                  <a:schemeClr val="bg1"/>
                </a:solidFill>
                <a:latin typeface="Calibri" pitchFamily="34" charset="0"/>
              </a:rPr>
              <a:t>The BNA concept was retired and census tracts were defined nationwide.  </a:t>
            </a:r>
          </a:p>
        </p:txBody>
      </p:sp>
      <p:sp>
        <p:nvSpPr>
          <p:cNvPr id="10258" name="TextBox 24"/>
          <p:cNvSpPr txBox="1">
            <a:spLocks noChangeArrowheads="1"/>
          </p:cNvSpPr>
          <p:nvPr/>
        </p:nvSpPr>
        <p:spPr bwMode="auto">
          <a:xfrm>
            <a:off x="2057400" y="5649913"/>
            <a:ext cx="7086600" cy="461665"/>
          </a:xfrm>
          <a:prstGeom prst="rect">
            <a:avLst/>
          </a:prstGeom>
          <a:noFill/>
          <a:ln w="9525">
            <a:noFill/>
            <a:miter lim="800000"/>
            <a:headEnd/>
            <a:tailEnd/>
          </a:ln>
        </p:spPr>
        <p:txBody>
          <a:bodyPr>
            <a:spAutoFit/>
          </a:bodyPr>
          <a:lstStyle/>
          <a:p>
            <a:r>
              <a:rPr lang="en-US" dirty="0">
                <a:solidFill>
                  <a:schemeClr val="bg1"/>
                </a:solidFill>
                <a:latin typeface="Calibri" pitchFamily="34" charset="0"/>
              </a:rPr>
              <a:t>100</a:t>
            </a:r>
            <a:r>
              <a:rPr lang="en-US" baseline="30000" dirty="0">
                <a:solidFill>
                  <a:schemeClr val="bg1"/>
                </a:solidFill>
                <a:latin typeface="Calibri" pitchFamily="34" charset="0"/>
              </a:rPr>
              <a:t>th</a:t>
            </a:r>
            <a:r>
              <a:rPr lang="en-US" dirty="0">
                <a:solidFill>
                  <a:schemeClr val="bg1"/>
                </a:solidFill>
                <a:latin typeface="Calibri" pitchFamily="34" charset="0"/>
              </a:rPr>
              <a:t> anniversary of the census tract</a:t>
            </a:r>
          </a:p>
        </p:txBody>
      </p:sp>
      <p:sp>
        <p:nvSpPr>
          <p:cNvPr id="10259" name="TextBox 26"/>
          <p:cNvSpPr txBox="1">
            <a:spLocks noChangeArrowheads="1"/>
          </p:cNvSpPr>
          <p:nvPr/>
        </p:nvSpPr>
        <p:spPr bwMode="auto">
          <a:xfrm>
            <a:off x="1219200" y="5557838"/>
            <a:ext cx="806631" cy="461665"/>
          </a:xfrm>
          <a:prstGeom prst="rect">
            <a:avLst/>
          </a:prstGeom>
          <a:noFill/>
          <a:ln w="9525">
            <a:noFill/>
            <a:miter lim="800000"/>
            <a:headEnd/>
            <a:tailEnd/>
          </a:ln>
        </p:spPr>
        <p:txBody>
          <a:bodyPr wrap="none">
            <a:spAutoFit/>
          </a:bodyPr>
          <a:lstStyle/>
          <a:p>
            <a:r>
              <a:rPr lang="en-US" sz="2400" dirty="0">
                <a:solidFill>
                  <a:srgbClr val="FFFF00"/>
                </a:solidFill>
                <a:latin typeface="Calibri" pitchFamily="34" charset="0"/>
              </a:rPr>
              <a:t>2010</a:t>
            </a:r>
          </a:p>
        </p:txBody>
      </p:sp>
      <p:cxnSp>
        <p:nvCxnSpPr>
          <p:cNvPr id="10260" name="Straight Connector 28" descr="line for formatting"/>
          <p:cNvCxnSpPr>
            <a:cxnSpLocks noChangeShapeType="1"/>
          </p:cNvCxnSpPr>
          <p:nvPr/>
        </p:nvCxnSpPr>
        <p:spPr bwMode="auto">
          <a:xfrm>
            <a:off x="685800" y="5791200"/>
            <a:ext cx="457200" cy="0"/>
          </a:xfrm>
          <a:prstGeom prst="line">
            <a:avLst/>
          </a:prstGeom>
          <a:noFill/>
          <a:ln w="9525" algn="ctr">
            <a:solidFill>
              <a:schemeClr val="tx1"/>
            </a:solidFill>
            <a:round/>
            <a:headEnd/>
            <a:tailEnd/>
          </a:ln>
        </p:spPr>
      </p:cxnSp>
      <p:sp>
        <p:nvSpPr>
          <p:cNvPr id="10261" name="Slide Number Placeholder 21"/>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66B65DD3-EB48-41F6-BA86-E4082FA8D6CB}" type="slidenum">
              <a:rPr lang="en-US">
                <a:solidFill>
                  <a:schemeClr val="bg1"/>
                </a:solidFill>
                <a:latin typeface="Arial" pitchFamily="34" charset="0"/>
              </a:rPr>
              <a:pPr fontAlgn="base">
                <a:spcBef>
                  <a:spcPct val="0"/>
                </a:spcBef>
                <a:spcAft>
                  <a:spcPct val="0"/>
                </a:spcAft>
              </a:pPr>
              <a:t>14</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sz="2800" dirty="0" smtClean="0">
                <a:latin typeface="Arial" pitchFamily="34" charset="0"/>
              </a:rPr>
              <a:t>Updating Census Tracts</a:t>
            </a:r>
          </a:p>
        </p:txBody>
      </p:sp>
      <p:sp>
        <p:nvSpPr>
          <p:cNvPr id="10243" name="Content Placeholder 2"/>
          <p:cNvSpPr>
            <a:spLocks noGrp="1"/>
          </p:cNvSpPr>
          <p:nvPr>
            <p:ph idx="1"/>
          </p:nvPr>
        </p:nvSpPr>
        <p:spPr>
          <a:xfrm>
            <a:off x="685800" y="1219200"/>
            <a:ext cx="7772400" cy="4114800"/>
          </a:xfrm>
        </p:spPr>
        <p:txBody>
          <a:bodyPr rtlCol="0">
            <a:normAutofit fontScale="62500" lnSpcReduction="20000"/>
          </a:bodyPr>
          <a:lstStyle/>
          <a:p>
            <a:pPr fontAlgn="auto">
              <a:spcAft>
                <a:spcPts val="0"/>
              </a:spcAft>
              <a:buFont typeface="Arial"/>
              <a:buChar char="•"/>
              <a:defRPr/>
            </a:pPr>
            <a:r>
              <a:rPr lang="en-US" dirty="0" smtClean="0">
                <a:solidFill>
                  <a:srgbClr val="FFFF99"/>
                </a:solidFill>
              </a:rPr>
              <a:t>Census tracts are designed to be relatively permanent over time. </a:t>
            </a:r>
          </a:p>
          <a:p>
            <a:pPr lvl="1" fontAlgn="auto">
              <a:spcAft>
                <a:spcPts val="0"/>
              </a:spcAft>
              <a:buFont typeface="Courier New" pitchFamily="49" charset="0"/>
              <a:buChar char="o"/>
              <a:defRPr/>
            </a:pPr>
            <a:r>
              <a:rPr lang="en-US" dirty="0" smtClean="0"/>
              <a:t>Social Scientists use them as surrogates for </a:t>
            </a:r>
            <a:r>
              <a:rPr lang="en-US" i="1" dirty="0" smtClean="0"/>
              <a:t>Neighborhoods.</a:t>
            </a:r>
          </a:p>
          <a:p>
            <a:pPr lvl="1" fontAlgn="auto">
              <a:spcAft>
                <a:spcPts val="0"/>
              </a:spcAft>
              <a:buFont typeface="Courier New" pitchFamily="49" charset="0"/>
              <a:buChar char="o"/>
              <a:defRPr/>
            </a:pPr>
            <a:r>
              <a:rPr lang="en-US" dirty="0" smtClean="0"/>
              <a:t>Any changes are documented so data can be compared from decade to decade.</a:t>
            </a:r>
          </a:p>
          <a:p>
            <a:pPr lvl="1" fontAlgn="auto">
              <a:spcAft>
                <a:spcPts val="0"/>
              </a:spcAft>
              <a:buFont typeface="Courier New" pitchFamily="49" charset="0"/>
              <a:buChar char="o"/>
              <a:defRPr/>
            </a:pPr>
            <a:endParaRPr lang="en-US" dirty="0" smtClean="0"/>
          </a:p>
          <a:p>
            <a:pPr fontAlgn="auto">
              <a:spcAft>
                <a:spcPts val="0"/>
              </a:spcAft>
              <a:buFont typeface="Arial"/>
              <a:buChar char="•"/>
              <a:defRPr/>
            </a:pPr>
            <a:r>
              <a:rPr lang="en-US" dirty="0" smtClean="0">
                <a:solidFill>
                  <a:srgbClr val="FFFF99"/>
                </a:solidFill>
              </a:rPr>
              <a:t>Census tracts with more than 8,000 people are split into 2 or more tracts and are given an extension to their existing numeric code</a:t>
            </a:r>
          </a:p>
          <a:p>
            <a:pPr fontAlgn="auto">
              <a:spcAft>
                <a:spcPts val="0"/>
              </a:spcAft>
              <a:buFont typeface="Arial"/>
              <a:buChar char="•"/>
              <a:defRPr/>
            </a:pPr>
            <a:endParaRPr lang="en-US" dirty="0" smtClean="0"/>
          </a:p>
          <a:p>
            <a:pPr fontAlgn="auto">
              <a:spcAft>
                <a:spcPts val="0"/>
              </a:spcAft>
              <a:buFont typeface="Arial"/>
              <a:buChar char="•"/>
              <a:defRPr/>
            </a:pPr>
            <a:r>
              <a:rPr lang="en-US" dirty="0" smtClean="0">
                <a:solidFill>
                  <a:srgbClr val="FFFF99"/>
                </a:solidFill>
              </a:rPr>
              <a:t>Census tracts with less than 1,200 people are merged with a neighboring tract and are given a new numeric code</a:t>
            </a:r>
          </a:p>
          <a:p>
            <a:pPr fontAlgn="auto">
              <a:spcAft>
                <a:spcPts val="0"/>
              </a:spcAft>
              <a:buFont typeface="Arial"/>
              <a:buChar char="•"/>
              <a:defRPr/>
            </a:pPr>
            <a:endParaRPr lang="en-US" dirty="0" smtClean="0"/>
          </a:p>
          <a:p>
            <a:pPr fontAlgn="auto">
              <a:spcAft>
                <a:spcPts val="0"/>
              </a:spcAft>
              <a:buFont typeface="Arial"/>
              <a:buChar char="•"/>
              <a:defRPr/>
            </a:pPr>
            <a:r>
              <a:rPr lang="en-US" dirty="0" smtClean="0">
                <a:solidFill>
                  <a:srgbClr val="FFFF99"/>
                </a:solidFill>
              </a:rPr>
              <a:t>Small boundary corrections are sometimes allowed as well.</a:t>
            </a:r>
          </a:p>
          <a:p>
            <a:pPr fontAlgn="auto">
              <a:spcAft>
                <a:spcPts val="0"/>
              </a:spcAft>
              <a:buFont typeface="Arial"/>
              <a:buChar char="•"/>
              <a:defRPr/>
            </a:pPr>
            <a:endParaRPr lang="en-US" dirty="0" smtClean="0"/>
          </a:p>
        </p:txBody>
      </p:sp>
      <p:sp>
        <p:nvSpPr>
          <p:cNvPr id="12292"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BC38734D-401B-42CC-B2F2-BCB47FBD95CF}" type="slidenum">
              <a:rPr lang="en-US">
                <a:solidFill>
                  <a:schemeClr val="bg1"/>
                </a:solidFill>
                <a:latin typeface="Arial" pitchFamily="34" charset="0"/>
              </a:rPr>
              <a:pPr fontAlgn="base">
                <a:spcBef>
                  <a:spcPct val="0"/>
                </a:spcBef>
                <a:spcAft>
                  <a:spcPct val="0"/>
                </a:spcAft>
              </a:pPr>
              <a:t>15</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7772400" cy="1143000"/>
          </a:xfrm>
        </p:spPr>
        <p:txBody>
          <a:bodyPr/>
          <a:lstStyle/>
          <a:p>
            <a:r>
              <a:rPr lang="en-US" sz="2000" dirty="0" smtClean="0">
                <a:latin typeface="Arial" pitchFamily="34" charset="0"/>
              </a:rPr>
              <a:t>Updating Census Tracts</a:t>
            </a:r>
            <a:br>
              <a:rPr lang="en-US" sz="2000" dirty="0" smtClean="0">
                <a:latin typeface="Arial" pitchFamily="34" charset="0"/>
              </a:rPr>
            </a:br>
            <a:r>
              <a:rPr lang="en-US" sz="2400" dirty="0" smtClean="0">
                <a:latin typeface="Arial" pitchFamily="34" charset="0"/>
              </a:rPr>
              <a:t>Community Involvement</a:t>
            </a:r>
          </a:p>
        </p:txBody>
      </p:sp>
      <p:sp>
        <p:nvSpPr>
          <p:cNvPr id="9219"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t>Participant Statistical Areas Program (PSAP)</a:t>
            </a:r>
          </a:p>
          <a:p>
            <a:pPr lvl="1" fontAlgn="auto">
              <a:spcAft>
                <a:spcPts val="0"/>
              </a:spcAft>
              <a:buFont typeface="Arial"/>
              <a:buChar char="–"/>
              <a:defRPr/>
            </a:pPr>
            <a:r>
              <a:rPr lang="en-US" dirty="0" smtClean="0"/>
              <a:t>Program offered once every 10 years</a:t>
            </a:r>
          </a:p>
          <a:p>
            <a:pPr lvl="1" fontAlgn="auto">
              <a:spcAft>
                <a:spcPts val="0"/>
              </a:spcAft>
              <a:buFont typeface="Arial"/>
              <a:buChar char="–"/>
              <a:defRPr/>
            </a:pPr>
            <a:r>
              <a:rPr lang="en-US" dirty="0" smtClean="0"/>
              <a:t>Local involvement in delineating statistical areas</a:t>
            </a:r>
          </a:p>
          <a:p>
            <a:pPr lvl="1" fontAlgn="auto">
              <a:spcAft>
                <a:spcPts val="0"/>
              </a:spcAft>
              <a:buFont typeface="Arial"/>
              <a:buChar char="–"/>
              <a:defRPr/>
            </a:pPr>
            <a:r>
              <a:rPr lang="en-US" dirty="0" smtClean="0"/>
              <a:t>Census tracts are split or merged, depending on population change</a:t>
            </a:r>
          </a:p>
          <a:p>
            <a:pPr lvl="1" fontAlgn="auto">
              <a:spcAft>
                <a:spcPts val="0"/>
              </a:spcAft>
              <a:buFont typeface="Arial"/>
              <a:buChar char="–"/>
              <a:defRPr/>
            </a:pPr>
            <a:r>
              <a:rPr lang="en-US" dirty="0" smtClean="0"/>
              <a:t>The new 2010 census tracts were released as part of the 2010 TIGER/Line </a:t>
            </a:r>
            <a:r>
              <a:rPr lang="en-US" i="1" dirty="0" err="1" smtClean="0"/>
              <a:t>Shapefiles</a:t>
            </a:r>
            <a:r>
              <a:rPr lang="en-US" dirty="0" smtClean="0"/>
              <a:t> beginning in December 2010.</a:t>
            </a:r>
          </a:p>
        </p:txBody>
      </p:sp>
      <p:sp>
        <p:nvSpPr>
          <p:cNvPr id="11268"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9863520D-4186-4AB0-A570-CA8DD8257217}" type="slidenum">
              <a:rPr lang="en-US">
                <a:solidFill>
                  <a:schemeClr val="bg1"/>
                </a:solidFill>
                <a:latin typeface="Arial" pitchFamily="34" charset="0"/>
              </a:rPr>
              <a:pPr fontAlgn="base">
                <a:spcBef>
                  <a:spcPct val="0"/>
                </a:spcBef>
                <a:spcAft>
                  <a:spcPct val="0"/>
                </a:spcAft>
              </a:pPr>
              <a:t>16</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This is the original tract 1130 in South Jordan City, Utah during the 1970 Census&#10;"/>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or the 1980 Census, enough growth occurred to split the original tract 1130 into two new pieces.  Note the tract suffixes .01 and .02.&#10;"/>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or the 1990 Census, growth has again continued at an accelerated pace requiring the two tracts from 1980 to be split further.  Notice the original suffixes are no longer used and new ones are provided.&#10;"/>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Merging </a:t>
            </a:r>
            <a:r>
              <a:rPr lang="en-US" sz="3200" dirty="0" err="1" smtClean="0"/>
              <a:t>Georeferenced</a:t>
            </a:r>
            <a:r>
              <a:rPr lang="en-US" sz="3200" dirty="0" smtClean="0"/>
              <a:t> Data from Three (3) Sources</a:t>
            </a:r>
            <a:endParaRPr lang="en-US" sz="3200"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r>
              <a:rPr lang="en-US" sz="2400" b="1" i="1" dirty="0" smtClean="0">
                <a:solidFill>
                  <a:srgbClr val="FFFF00"/>
                </a:solidFill>
              </a:rPr>
              <a:t>FEATURES</a:t>
            </a:r>
            <a:r>
              <a:rPr lang="en-US" sz="2400" dirty="0" smtClean="0">
                <a:solidFill>
                  <a:srgbClr val="FFFF00"/>
                </a:solidFill>
              </a:rPr>
              <a:t>: Bordering Arcs and Census Enumeration Polygons (TIGER)</a:t>
            </a:r>
          </a:p>
          <a:p>
            <a:pPr>
              <a:buFont typeface="Arial" pitchFamily="34" charset="0"/>
              <a:buChar char="•"/>
            </a:pPr>
            <a:endParaRPr lang="en-US" sz="2400" dirty="0" smtClean="0">
              <a:solidFill>
                <a:srgbClr val="FFFF00"/>
              </a:solidFill>
            </a:endParaRPr>
          </a:p>
          <a:p>
            <a:pPr>
              <a:buFont typeface="Arial" pitchFamily="34" charset="0"/>
              <a:buChar char="•"/>
            </a:pPr>
            <a:r>
              <a:rPr lang="en-US" sz="2400" b="1" i="1" dirty="0" smtClean="0">
                <a:solidFill>
                  <a:srgbClr val="FFFF00"/>
                </a:solidFill>
              </a:rPr>
              <a:t>ATTRIBUTES</a:t>
            </a:r>
            <a:r>
              <a:rPr lang="en-US" sz="2400" dirty="0" smtClean="0">
                <a:solidFill>
                  <a:srgbClr val="FFFF00"/>
                </a:solidFill>
              </a:rPr>
              <a:t>: Census Summary Files ( SF1) -- the 100% Data</a:t>
            </a:r>
          </a:p>
          <a:p>
            <a:pPr>
              <a:buFont typeface="Arial" pitchFamily="34" charset="0"/>
              <a:buChar char="•"/>
            </a:pPr>
            <a:endParaRPr lang="en-US" sz="2400" dirty="0" smtClean="0">
              <a:solidFill>
                <a:srgbClr val="FFFF00"/>
              </a:solidFill>
            </a:endParaRPr>
          </a:p>
          <a:p>
            <a:pPr>
              <a:buFont typeface="Arial" pitchFamily="34" charset="0"/>
              <a:buChar char="•"/>
            </a:pPr>
            <a:r>
              <a:rPr lang="en-US" sz="2400" b="1" i="1" dirty="0" smtClean="0">
                <a:solidFill>
                  <a:srgbClr val="FFFF00"/>
                </a:solidFill>
              </a:rPr>
              <a:t>RELATED DEMOGRAPHICS</a:t>
            </a:r>
            <a:r>
              <a:rPr lang="en-US" sz="2400" dirty="0" smtClean="0">
                <a:solidFill>
                  <a:srgbClr val="FFFF00"/>
                </a:solidFill>
              </a:rPr>
              <a:t>: Sample Data Estimates ( SF3 </a:t>
            </a:r>
            <a:r>
              <a:rPr lang="en-US" sz="2400" dirty="0" err="1" smtClean="0">
                <a:solidFill>
                  <a:srgbClr val="FFFF00"/>
                </a:solidFill>
              </a:rPr>
              <a:t>vs</a:t>
            </a:r>
            <a:r>
              <a:rPr lang="en-US" sz="2400" dirty="0" smtClean="0">
                <a:solidFill>
                  <a:srgbClr val="FFFF00"/>
                </a:solidFill>
              </a:rPr>
              <a:t> ACS)</a:t>
            </a:r>
          </a:p>
          <a:p>
            <a:pPr>
              <a:buFont typeface="Arial" pitchFamily="34" charset="0"/>
              <a:buChar char="•"/>
            </a:pPr>
            <a:endParaRPr lang="en-US" sz="2400" dirty="0" smtClean="0">
              <a:solidFill>
                <a:srgbClr val="FFFF00"/>
              </a:solidFill>
            </a:endParaRPr>
          </a:p>
          <a:p>
            <a:pPr>
              <a:buFont typeface="Arial" pitchFamily="34" charset="0"/>
              <a:buChar char="•"/>
            </a:pPr>
            <a:endParaRPr lang="en-US" sz="2400" dirty="0">
              <a:solidFill>
                <a:srgbClr val="FFFF00"/>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Finally in the 2000 Census, the four tracts from 1990 had to be further sub-divided.  Once again, the tract suffixes from 1990 are no longer used and new ones are given.  You can see that the original outline of tract 1130 still exists, so you can compare the data from 2000 to the same geographic area in 1970.&#10;"/>
          <p:cNvPicPr>
            <a:picLocks noChangeAspect="1"/>
          </p:cNvPicPr>
          <p:nvPr/>
        </p:nvPicPr>
        <p:blipFill>
          <a:blip r:embed="rId3" cstate="print"/>
          <a:srcRect/>
          <a:stretch>
            <a:fillRect/>
          </a:stretch>
        </p:blipFill>
        <p:spPr bwMode="auto">
          <a:xfrm>
            <a:off x="134938"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Longitudinal Studies</a:t>
            </a:r>
            <a:endParaRPr lang="en-US" sz="2800" dirty="0"/>
          </a:p>
        </p:txBody>
      </p:sp>
      <p:sp>
        <p:nvSpPr>
          <p:cNvPr id="3" name="Content Placeholder 2"/>
          <p:cNvSpPr>
            <a:spLocks noGrp="1"/>
          </p:cNvSpPr>
          <p:nvPr>
            <p:ph idx="1"/>
          </p:nvPr>
        </p:nvSpPr>
        <p:spPr/>
        <p:txBody>
          <a:bodyPr/>
          <a:lstStyle/>
          <a:p>
            <a:r>
              <a:rPr lang="en-US" sz="2800" dirty="0" smtClean="0">
                <a:solidFill>
                  <a:schemeClr val="bg1"/>
                </a:solidFill>
              </a:rPr>
              <a:t>Comparing Demographic Changes over Time .. Also involves comparing Geographic Feature changes from Census to Census</a:t>
            </a:r>
            <a:r>
              <a:rPr lang="en-US" dirty="0" smtClean="0">
                <a:solidFill>
                  <a:schemeClr val="bg1"/>
                </a:solidFill>
              </a:rPr>
              <a:t>.</a:t>
            </a:r>
          </a:p>
          <a:p>
            <a:endParaRPr lang="en-US" dirty="0" smtClean="0">
              <a:solidFill>
                <a:schemeClr val="bg1"/>
              </a:solidFill>
            </a:endParaRPr>
          </a:p>
          <a:p>
            <a:r>
              <a:rPr lang="en-US" sz="2800" dirty="0" smtClean="0">
                <a:solidFill>
                  <a:schemeClr val="bg1"/>
                </a:solidFill>
              </a:rPr>
              <a:t>While there are some tools to aid in the identification and nature of changes, there remains a great deal of data “massaging” to make real comparisons</a:t>
            </a:r>
            <a:r>
              <a:rPr lang="en-US" dirty="0" smtClean="0">
                <a:solidFill>
                  <a:schemeClr val="bg1"/>
                </a:solidFill>
              </a:rPr>
              <a:t>.</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0"/>
            <a:ext cx="7772400" cy="1143000"/>
          </a:xfrm>
        </p:spPr>
        <p:txBody>
          <a:bodyPr rtlCol="0">
            <a:noAutofit/>
          </a:bodyPr>
          <a:lstStyle/>
          <a:p>
            <a:pPr fontAlgn="auto">
              <a:spcAft>
                <a:spcPts val="0"/>
              </a:spcAft>
              <a:defRPr/>
            </a:pPr>
            <a:r>
              <a:rPr lang="en-US" sz="2400" dirty="0" smtClean="0"/>
              <a:t>Census Tract Relationship Files</a:t>
            </a:r>
          </a:p>
        </p:txBody>
      </p:sp>
      <p:sp>
        <p:nvSpPr>
          <p:cNvPr id="14339" name="Content Placeholder 2"/>
          <p:cNvSpPr>
            <a:spLocks noGrp="1"/>
          </p:cNvSpPr>
          <p:nvPr>
            <p:ph idx="1"/>
          </p:nvPr>
        </p:nvSpPr>
        <p:spPr>
          <a:xfrm>
            <a:off x="0" y="1447800"/>
            <a:ext cx="9144000" cy="4114800"/>
          </a:xfrm>
        </p:spPr>
        <p:txBody>
          <a:bodyPr rtlCol="0">
            <a:normAutofit fontScale="92500"/>
          </a:bodyPr>
          <a:lstStyle/>
          <a:p>
            <a:pPr fontAlgn="auto">
              <a:spcAft>
                <a:spcPts val="0"/>
              </a:spcAft>
              <a:buFont typeface="Arial"/>
              <a:buChar char="•"/>
              <a:defRPr/>
            </a:pPr>
            <a:r>
              <a:rPr lang="en-US" sz="2400" dirty="0" smtClean="0"/>
              <a:t>Files that show how 2000 census tracts relate to 2010 census tracts</a:t>
            </a:r>
          </a:p>
          <a:p>
            <a:pPr fontAlgn="auto">
              <a:spcAft>
                <a:spcPts val="0"/>
              </a:spcAft>
              <a:buFont typeface="Arial"/>
              <a:buChar char="•"/>
              <a:defRPr/>
            </a:pPr>
            <a:r>
              <a:rPr lang="en-US" sz="2400" dirty="0" smtClean="0"/>
              <a:t>One record per each 2000 census tract/2010 census tract spatial set</a:t>
            </a:r>
          </a:p>
          <a:p>
            <a:pPr lvl="1" fontAlgn="auto">
              <a:spcAft>
                <a:spcPts val="0"/>
              </a:spcAft>
              <a:buFont typeface="Arial"/>
              <a:buChar char="–"/>
              <a:defRPr/>
            </a:pPr>
            <a:r>
              <a:rPr lang="en-US" sz="2000" dirty="0" smtClean="0"/>
              <a:t>The area that is uniquely shared between a 2000 census tract and a 2010 census tract</a:t>
            </a:r>
          </a:p>
          <a:p>
            <a:pPr fontAlgn="auto">
              <a:spcAft>
                <a:spcPts val="0"/>
              </a:spcAft>
              <a:buFont typeface="Arial"/>
              <a:buChar char="•"/>
              <a:defRPr/>
            </a:pPr>
            <a:r>
              <a:rPr lang="en-US" sz="2400" dirty="0" smtClean="0"/>
              <a:t>Three sets of files</a:t>
            </a:r>
          </a:p>
          <a:p>
            <a:pPr marL="914400" lvl="1" indent="-457200" fontAlgn="auto">
              <a:spcAft>
                <a:spcPts val="0"/>
              </a:spcAft>
              <a:buFont typeface="+mj-lt"/>
              <a:buAutoNum type="arabicPeriod"/>
              <a:defRPr/>
            </a:pPr>
            <a:r>
              <a:rPr lang="en-US" sz="2000" dirty="0" smtClean="0"/>
              <a:t>Census Tract Relationship File with population and housing unit information and area measurement (both national and state-based files)</a:t>
            </a:r>
          </a:p>
          <a:p>
            <a:pPr marL="914400" lvl="1" indent="-457200" fontAlgn="auto">
              <a:spcAft>
                <a:spcPts val="0"/>
              </a:spcAft>
              <a:buFont typeface="+mj-lt"/>
              <a:buAutoNum type="arabicPeriod"/>
              <a:defRPr/>
            </a:pPr>
            <a:r>
              <a:rPr lang="en-US" sz="2000" dirty="0" smtClean="0"/>
              <a:t>Substantially Changed 2000 Census Tract Files (both national and state-based files</a:t>
            </a:r>
          </a:p>
          <a:p>
            <a:pPr marL="914400" lvl="1" indent="-457200" fontAlgn="auto">
              <a:spcAft>
                <a:spcPts val="0"/>
              </a:spcAft>
              <a:buFont typeface="+mj-lt"/>
              <a:buAutoNum type="arabicPeriod"/>
              <a:defRPr/>
            </a:pPr>
            <a:r>
              <a:rPr lang="en-US" sz="2000" dirty="0" smtClean="0"/>
              <a:t>Substantially Changed Census 2010 Census Tract Files (both national and state-based files)</a:t>
            </a:r>
          </a:p>
        </p:txBody>
      </p:sp>
      <p:sp>
        <p:nvSpPr>
          <p:cNvPr id="17412"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1673B963-F8AD-4003-9B3F-7482FB188F56}" type="slidenum">
              <a:rPr lang="en-US">
                <a:solidFill>
                  <a:schemeClr val="bg1"/>
                </a:solidFill>
                <a:latin typeface="Arial" pitchFamily="34" charset="0"/>
              </a:rPr>
              <a:pPr fontAlgn="base">
                <a:spcBef>
                  <a:spcPct val="0"/>
                </a:spcBef>
                <a:spcAft>
                  <a:spcPct val="0"/>
                </a:spcAft>
              </a:pPr>
              <a:t>22</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0"/>
            <a:ext cx="7772400" cy="1143000"/>
          </a:xfrm>
        </p:spPr>
        <p:txBody>
          <a:bodyPr/>
          <a:lstStyle/>
          <a:p>
            <a:r>
              <a:rPr lang="en-US" smtClean="0">
                <a:latin typeface="Arial" pitchFamily="34" charset="0"/>
              </a:rPr>
              <a:t>No Change</a:t>
            </a:r>
          </a:p>
        </p:txBody>
      </p:sp>
      <p:pic>
        <p:nvPicPr>
          <p:cNvPr id="26627" name="Content Placeholder 5" descr="In this example, the census tract from 2000 is exactly the same as the 2010 census tract.  "/>
          <p:cNvPicPr>
            <a:picLocks noGrp="1" noChangeAspect="1"/>
          </p:cNvPicPr>
          <p:nvPr>
            <p:ph idx="1"/>
          </p:nvPr>
        </p:nvPicPr>
        <p:blipFill>
          <a:blip r:embed="rId3" cstate="print"/>
          <a:srcRect/>
          <a:stretch>
            <a:fillRect/>
          </a:stretch>
        </p:blipFill>
        <p:spPr>
          <a:xfrm>
            <a:off x="1241425" y="990600"/>
            <a:ext cx="6607175" cy="5105400"/>
          </a:xfrm>
        </p:spPr>
      </p:pic>
      <p:sp>
        <p:nvSpPr>
          <p:cNvPr id="26628" name="Rectangle 6"/>
          <p:cNvSpPr>
            <a:spLocks noChangeArrowheads="1"/>
          </p:cNvSpPr>
          <p:nvPr/>
        </p:nvSpPr>
        <p:spPr bwMode="auto">
          <a:xfrm>
            <a:off x="1219200" y="990600"/>
            <a:ext cx="6629400" cy="5105400"/>
          </a:xfrm>
          <a:prstGeom prst="rect">
            <a:avLst/>
          </a:prstGeom>
          <a:noFill/>
          <a:ln w="38100" algn="ctr">
            <a:solidFill>
              <a:schemeClr val="bg1"/>
            </a:solidFill>
            <a:round/>
            <a:headEnd/>
            <a:tailEnd/>
          </a:ln>
        </p:spPr>
        <p:txBody>
          <a:bodyPr/>
          <a:lstStyle/>
          <a:p>
            <a:endParaRPr lang="en-US">
              <a:latin typeface="Calibri" pitchFamily="34" charset="0"/>
            </a:endParaRPr>
          </a:p>
        </p:txBody>
      </p:sp>
      <p:sp>
        <p:nvSpPr>
          <p:cNvPr id="26629"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1C2EDE76-C13D-444B-A16A-89A04AC5B05A}" type="slidenum">
              <a:rPr lang="en-US">
                <a:solidFill>
                  <a:schemeClr val="bg1"/>
                </a:solidFill>
                <a:latin typeface="Arial" pitchFamily="34" charset="0"/>
              </a:rPr>
              <a:pPr fontAlgn="base">
                <a:spcBef>
                  <a:spcPct val="0"/>
                </a:spcBef>
                <a:spcAft>
                  <a:spcPct val="0"/>
                </a:spcAft>
              </a:pPr>
              <a:t>23</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0"/>
            <a:ext cx="7772400" cy="1143000"/>
          </a:xfrm>
        </p:spPr>
        <p:txBody>
          <a:bodyPr/>
          <a:lstStyle/>
          <a:p>
            <a:r>
              <a:rPr lang="en-US" smtClean="0">
                <a:latin typeface="Arial" pitchFamily="34" charset="0"/>
              </a:rPr>
              <a:t>Revision</a:t>
            </a:r>
          </a:p>
        </p:txBody>
      </p:sp>
      <p:pic>
        <p:nvPicPr>
          <p:cNvPr id="27651" name="Content Placeholder 5" descr="In this example, the census tract from 2000 has been slightly revised for 2010.  "/>
          <p:cNvPicPr>
            <a:picLocks noGrp="1" noChangeAspect="1"/>
          </p:cNvPicPr>
          <p:nvPr>
            <p:ph idx="1"/>
          </p:nvPr>
        </p:nvPicPr>
        <p:blipFill>
          <a:blip r:embed="rId3" cstate="print"/>
          <a:srcRect/>
          <a:stretch>
            <a:fillRect/>
          </a:stretch>
        </p:blipFill>
        <p:spPr>
          <a:xfrm>
            <a:off x="1295400" y="923925"/>
            <a:ext cx="6553200" cy="5064125"/>
          </a:xfrm>
        </p:spPr>
      </p:pic>
      <p:sp>
        <p:nvSpPr>
          <p:cNvPr id="27652" name="Rectangle 9"/>
          <p:cNvSpPr>
            <a:spLocks noChangeArrowheads="1"/>
          </p:cNvSpPr>
          <p:nvPr/>
        </p:nvSpPr>
        <p:spPr bwMode="auto">
          <a:xfrm>
            <a:off x="1295400" y="914400"/>
            <a:ext cx="6553200" cy="5105400"/>
          </a:xfrm>
          <a:prstGeom prst="rect">
            <a:avLst/>
          </a:prstGeom>
          <a:noFill/>
          <a:ln w="38100" algn="ctr">
            <a:solidFill>
              <a:schemeClr val="bg1"/>
            </a:solidFill>
            <a:round/>
            <a:headEnd/>
            <a:tailEnd/>
          </a:ln>
        </p:spPr>
        <p:txBody>
          <a:bodyPr/>
          <a:lstStyle/>
          <a:p>
            <a:endParaRPr lang="en-US">
              <a:latin typeface="Calibri" pitchFamily="34" charset="0"/>
            </a:endParaRPr>
          </a:p>
        </p:txBody>
      </p:sp>
      <p:sp>
        <p:nvSpPr>
          <p:cNvPr id="27653"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5BE1CD35-E6B7-4460-9B5F-DD5ACEAB77DB}" type="slidenum">
              <a:rPr lang="en-US">
                <a:solidFill>
                  <a:schemeClr val="bg1"/>
                </a:solidFill>
                <a:latin typeface="Arial" pitchFamily="34" charset="0"/>
              </a:rPr>
              <a:pPr fontAlgn="base">
                <a:spcBef>
                  <a:spcPct val="0"/>
                </a:spcBef>
                <a:spcAft>
                  <a:spcPct val="0"/>
                </a:spcAft>
              </a:pPr>
              <a:t>24</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0"/>
            <a:ext cx="7772400" cy="1143000"/>
          </a:xfrm>
        </p:spPr>
        <p:txBody>
          <a:bodyPr/>
          <a:lstStyle/>
          <a:p>
            <a:r>
              <a:rPr lang="en-US" smtClean="0">
                <a:latin typeface="Arial" pitchFamily="34" charset="0"/>
              </a:rPr>
              <a:t>Merged</a:t>
            </a:r>
          </a:p>
        </p:txBody>
      </p:sp>
      <p:pic>
        <p:nvPicPr>
          <p:cNvPr id="28675" name="Content Placeholder 15" descr="In this example, 2000 census tracts 1 and 2 merged together to form 2010 census tract 6.  "/>
          <p:cNvPicPr>
            <a:picLocks noGrp="1" noChangeAspect="1"/>
          </p:cNvPicPr>
          <p:nvPr>
            <p:ph idx="1"/>
          </p:nvPr>
        </p:nvPicPr>
        <p:blipFill>
          <a:blip r:embed="rId3" cstate="print"/>
          <a:srcRect l="2779" t="31480"/>
          <a:stretch>
            <a:fillRect/>
          </a:stretch>
        </p:blipFill>
        <p:spPr>
          <a:xfrm>
            <a:off x="949325" y="990600"/>
            <a:ext cx="7275513" cy="3962400"/>
          </a:xfrm>
        </p:spPr>
      </p:pic>
      <p:sp>
        <p:nvSpPr>
          <p:cNvPr id="28676" name="Rectangle 16"/>
          <p:cNvSpPr>
            <a:spLocks noChangeArrowheads="1"/>
          </p:cNvSpPr>
          <p:nvPr/>
        </p:nvSpPr>
        <p:spPr bwMode="auto">
          <a:xfrm>
            <a:off x="914400" y="990600"/>
            <a:ext cx="7315200" cy="3962400"/>
          </a:xfrm>
          <a:prstGeom prst="rect">
            <a:avLst/>
          </a:prstGeom>
          <a:noFill/>
          <a:ln w="38100" algn="ctr">
            <a:solidFill>
              <a:schemeClr val="bg1"/>
            </a:solidFill>
            <a:round/>
            <a:headEnd/>
            <a:tailEnd/>
          </a:ln>
        </p:spPr>
        <p:txBody>
          <a:bodyPr/>
          <a:lstStyle/>
          <a:p>
            <a:endParaRPr lang="en-US">
              <a:latin typeface="Calibri" pitchFamily="34" charset="0"/>
            </a:endParaRPr>
          </a:p>
        </p:txBody>
      </p:sp>
      <p:sp>
        <p:nvSpPr>
          <p:cNvPr id="28677"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AEDFE19D-0F23-41F3-B6EE-E31C17D16FE2}" type="slidenum">
              <a:rPr lang="en-US">
                <a:solidFill>
                  <a:schemeClr val="bg1"/>
                </a:solidFill>
                <a:latin typeface="Arial" pitchFamily="34" charset="0"/>
              </a:rPr>
              <a:pPr fontAlgn="base">
                <a:spcBef>
                  <a:spcPct val="0"/>
                </a:spcBef>
                <a:spcAft>
                  <a:spcPct val="0"/>
                </a:spcAft>
              </a:pPr>
              <a:t>25</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0"/>
            <a:ext cx="7772400" cy="1143000"/>
          </a:xfrm>
        </p:spPr>
        <p:txBody>
          <a:bodyPr/>
          <a:lstStyle/>
          <a:p>
            <a:r>
              <a:rPr lang="en-US" smtClean="0">
                <a:latin typeface="Arial" pitchFamily="34" charset="0"/>
              </a:rPr>
              <a:t>Split</a:t>
            </a:r>
          </a:p>
        </p:txBody>
      </p:sp>
      <p:pic>
        <p:nvPicPr>
          <p:cNvPr id="29699" name="Content Placeholder 7" descr="In this example, 2000 census tract 9662 has been split into two 2010 census tracts:  9662.01 and 9662.02.   "/>
          <p:cNvPicPr>
            <a:picLocks noGrp="1" noChangeAspect="1"/>
          </p:cNvPicPr>
          <p:nvPr>
            <p:ph idx="1"/>
          </p:nvPr>
        </p:nvPicPr>
        <p:blipFill>
          <a:blip r:embed="rId3" cstate="print"/>
          <a:srcRect/>
          <a:stretch>
            <a:fillRect/>
          </a:stretch>
        </p:blipFill>
        <p:spPr>
          <a:xfrm>
            <a:off x="1371600" y="914400"/>
            <a:ext cx="6624638" cy="5119688"/>
          </a:xfrm>
        </p:spPr>
      </p:pic>
      <p:sp>
        <p:nvSpPr>
          <p:cNvPr id="29700" name="Rectangle 8"/>
          <p:cNvSpPr>
            <a:spLocks noChangeArrowheads="1"/>
          </p:cNvSpPr>
          <p:nvPr/>
        </p:nvSpPr>
        <p:spPr bwMode="auto">
          <a:xfrm>
            <a:off x="1371600" y="914400"/>
            <a:ext cx="6629400" cy="5105400"/>
          </a:xfrm>
          <a:prstGeom prst="rect">
            <a:avLst/>
          </a:prstGeom>
          <a:noFill/>
          <a:ln w="38100" algn="ctr">
            <a:solidFill>
              <a:schemeClr val="bg1"/>
            </a:solidFill>
            <a:round/>
            <a:headEnd/>
            <a:tailEnd/>
          </a:ln>
        </p:spPr>
        <p:txBody>
          <a:bodyPr/>
          <a:lstStyle/>
          <a:p>
            <a:endParaRPr lang="en-US">
              <a:latin typeface="Calibri" pitchFamily="34" charset="0"/>
            </a:endParaRPr>
          </a:p>
        </p:txBody>
      </p:sp>
      <p:sp>
        <p:nvSpPr>
          <p:cNvPr id="29701"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457CB06-D382-4C19-9DF0-83BBDFE9DD48}" type="slidenum">
              <a:rPr lang="en-US">
                <a:solidFill>
                  <a:schemeClr val="bg1"/>
                </a:solidFill>
                <a:latin typeface="Arial" pitchFamily="34" charset="0"/>
              </a:rPr>
              <a:pPr fontAlgn="base">
                <a:spcBef>
                  <a:spcPct val="0"/>
                </a:spcBef>
                <a:spcAft>
                  <a:spcPct val="0"/>
                </a:spcAft>
              </a:pPr>
              <a:t>26</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8077200" cy="1066800"/>
          </a:xfrm>
        </p:spPr>
        <p:txBody>
          <a:bodyPr/>
          <a:lstStyle/>
          <a:p>
            <a:pPr marL="342900" indent="-342900">
              <a:spcBef>
                <a:spcPct val="75000"/>
              </a:spcBef>
            </a:pPr>
            <a:r>
              <a:rPr lang="en-US" sz="3200" dirty="0" smtClean="0"/>
              <a:t>Thematic Mapping or Analysis</a:t>
            </a:r>
            <a:br>
              <a:rPr lang="en-US" sz="3200" dirty="0" smtClean="0"/>
            </a:br>
            <a:r>
              <a:rPr lang="en-US" sz="3200" dirty="0" smtClean="0"/>
              <a:t>is a 4-Step Process</a:t>
            </a:r>
            <a:endParaRPr lang="en-US" dirty="0" smtClean="0"/>
          </a:p>
        </p:txBody>
      </p:sp>
      <p:sp>
        <p:nvSpPr>
          <p:cNvPr id="701443" name="Rectangle 3"/>
          <p:cNvSpPr>
            <a:spLocks noGrp="1" noChangeArrowheads="1"/>
          </p:cNvSpPr>
          <p:nvPr>
            <p:ph idx="1"/>
          </p:nvPr>
        </p:nvSpPr>
        <p:spPr>
          <a:xfrm>
            <a:off x="685800" y="1752600"/>
            <a:ext cx="7924800" cy="4191000"/>
          </a:xfrm>
        </p:spPr>
        <p:txBody>
          <a:bodyPr/>
          <a:lstStyle/>
          <a:p>
            <a:pPr eaLnBrk="1" hangingPunct="1">
              <a:buClr>
                <a:schemeClr val="accent5">
                  <a:lumMod val="50000"/>
                </a:schemeClr>
              </a:buClr>
              <a:defRPr/>
            </a:pPr>
            <a:r>
              <a:rPr lang="en-US" sz="2000" dirty="0" smtClean="0">
                <a:solidFill>
                  <a:schemeClr val="bg1"/>
                </a:solidFill>
              </a:rPr>
              <a:t>1.  Download appropriate TIGER/Line (</a:t>
            </a:r>
            <a:r>
              <a:rPr lang="en-US" sz="2000" i="1" dirty="0" err="1" smtClean="0">
                <a:solidFill>
                  <a:schemeClr val="bg1"/>
                </a:solidFill>
              </a:rPr>
              <a:t>Shapefiles</a:t>
            </a:r>
            <a:r>
              <a:rPr lang="en-US" sz="2000" i="1" dirty="0" smtClean="0">
                <a:solidFill>
                  <a:schemeClr val="bg1"/>
                </a:solidFill>
              </a:rPr>
              <a:t>.</a:t>
            </a:r>
            <a:r>
              <a:rPr lang="en-US" sz="2000" dirty="0" smtClean="0">
                <a:solidFill>
                  <a:schemeClr val="bg1"/>
                </a:solidFill>
              </a:rPr>
              <a:t> )</a:t>
            </a:r>
          </a:p>
          <a:p>
            <a:pPr eaLnBrk="1" hangingPunct="1">
              <a:buClr>
                <a:schemeClr val="accent5">
                  <a:lumMod val="50000"/>
                </a:schemeClr>
              </a:buClr>
              <a:buFont typeface="Wingdings" pitchFamily="2" charset="2"/>
              <a:buChar char="v"/>
              <a:defRPr/>
            </a:pPr>
            <a:endParaRPr lang="en-US" sz="2000" dirty="0" smtClean="0">
              <a:solidFill>
                <a:schemeClr val="bg1"/>
              </a:solidFill>
            </a:endParaRPr>
          </a:p>
          <a:p>
            <a:pPr eaLnBrk="1" hangingPunct="1">
              <a:buClr>
                <a:schemeClr val="accent5">
                  <a:lumMod val="50000"/>
                </a:schemeClr>
              </a:buClr>
              <a:defRPr/>
            </a:pPr>
            <a:r>
              <a:rPr lang="en-US" sz="2000" dirty="0" smtClean="0">
                <a:solidFill>
                  <a:schemeClr val="bg1"/>
                </a:solidFill>
              </a:rPr>
              <a:t>2.  Extract Data from American Fact-Finder  OR American Community Survey(s).</a:t>
            </a:r>
          </a:p>
          <a:p>
            <a:pPr eaLnBrk="1" hangingPunct="1">
              <a:buClr>
                <a:schemeClr val="accent5">
                  <a:lumMod val="50000"/>
                </a:schemeClr>
              </a:buClr>
              <a:buFont typeface="Wingdings" pitchFamily="2" charset="2"/>
              <a:buChar char="v"/>
              <a:defRPr/>
            </a:pPr>
            <a:endParaRPr lang="en-US" sz="2000" dirty="0" smtClean="0">
              <a:solidFill>
                <a:schemeClr val="bg1"/>
              </a:solidFill>
            </a:endParaRPr>
          </a:p>
          <a:p>
            <a:pPr marL="457200" indent="-457200" eaLnBrk="1" hangingPunct="1">
              <a:buClr>
                <a:schemeClr val="accent5">
                  <a:lumMod val="50000"/>
                </a:schemeClr>
              </a:buClr>
              <a:defRPr/>
            </a:pPr>
            <a:r>
              <a:rPr lang="en-US" sz="2000" dirty="0" smtClean="0">
                <a:solidFill>
                  <a:schemeClr val="bg1"/>
                </a:solidFill>
              </a:rPr>
              <a:t>3.  Manipulate/recalculate tabular data as needed to get the variables you need AND a GEOID field that will match the </a:t>
            </a:r>
            <a:r>
              <a:rPr lang="en-US" sz="2000" i="1" dirty="0" err="1" smtClean="0">
                <a:solidFill>
                  <a:schemeClr val="bg1"/>
                </a:solidFill>
              </a:rPr>
              <a:t>Shapefiles</a:t>
            </a:r>
            <a:r>
              <a:rPr lang="en-US" sz="2000" dirty="0" smtClean="0">
                <a:solidFill>
                  <a:schemeClr val="bg1"/>
                </a:solidFill>
              </a:rPr>
              <a:t>.</a:t>
            </a:r>
          </a:p>
          <a:p>
            <a:pPr marL="457200" indent="-457200" eaLnBrk="1" hangingPunct="1">
              <a:buClr>
                <a:schemeClr val="accent5">
                  <a:lumMod val="50000"/>
                </a:schemeClr>
              </a:buClr>
              <a:defRPr/>
            </a:pPr>
            <a:endParaRPr lang="en-US" sz="2000" dirty="0" smtClean="0">
              <a:solidFill>
                <a:schemeClr val="bg1"/>
              </a:solidFill>
            </a:endParaRPr>
          </a:p>
          <a:p>
            <a:pPr marL="457200" indent="-457200" eaLnBrk="1" hangingPunct="1">
              <a:buClr>
                <a:schemeClr val="accent5">
                  <a:lumMod val="50000"/>
                </a:schemeClr>
              </a:buClr>
              <a:defRPr/>
            </a:pPr>
            <a:r>
              <a:rPr lang="en-US" sz="2000" dirty="0" smtClean="0">
                <a:solidFill>
                  <a:schemeClr val="bg1"/>
                </a:solidFill>
              </a:rPr>
              <a:t>4.  Join/Link the TIGER </a:t>
            </a:r>
            <a:r>
              <a:rPr lang="en-US" sz="2000" i="1" dirty="0" err="1" smtClean="0">
                <a:solidFill>
                  <a:schemeClr val="bg1"/>
                </a:solidFill>
              </a:rPr>
              <a:t>Shapefiles</a:t>
            </a:r>
            <a:r>
              <a:rPr lang="en-US" sz="2000" i="1" dirty="0" smtClean="0">
                <a:solidFill>
                  <a:schemeClr val="bg1"/>
                </a:solidFill>
              </a:rPr>
              <a:t> </a:t>
            </a:r>
            <a:r>
              <a:rPr lang="en-US" sz="2000" dirty="0" smtClean="0">
                <a:solidFill>
                  <a:schemeClr val="bg1"/>
                </a:solidFill>
              </a:rPr>
              <a:t>to the tabular data using a Common Field matching GEOID, and symbolize/use as appropriate.</a:t>
            </a:r>
          </a:p>
          <a:p>
            <a:pPr marL="457200" indent="-457200" eaLnBrk="1" hangingPunct="1">
              <a:buClr>
                <a:schemeClr val="accent5">
                  <a:lumMod val="50000"/>
                </a:schemeClr>
              </a:buClr>
              <a:buFontTx/>
              <a:buAutoNum type="arabicPeriod" startAt="3"/>
              <a:defRPr/>
            </a:pPr>
            <a:endParaRPr lang="en-US" sz="2000" dirty="0" smtClean="0">
              <a:solidFill>
                <a:schemeClr val="bg1"/>
              </a:solidFill>
            </a:endParaRPr>
          </a:p>
          <a:p>
            <a:pPr marL="457200" indent="-457200" eaLnBrk="1" hangingPunct="1">
              <a:buClr>
                <a:schemeClr val="accent5">
                  <a:lumMod val="50000"/>
                </a:schemeClr>
              </a:buClr>
              <a:defRPr/>
            </a:pPr>
            <a:endParaRPr lang="en-US" sz="2000" dirty="0" smtClean="0">
              <a:solidFill>
                <a:schemeClr val="bg1"/>
              </a:solidFill>
            </a:endParaRPr>
          </a:p>
        </p:txBody>
      </p:sp>
      <p:sp>
        <p:nvSpPr>
          <p:cNvPr id="13316" name="Slide Number Placeholder 3"/>
          <p:cNvSpPr>
            <a:spLocks noGrp="1"/>
          </p:cNvSpPr>
          <p:nvPr>
            <p:ph type="sldNum" sz="quarter" idx="10"/>
          </p:nvPr>
        </p:nvSpPr>
        <p:spPr>
          <a:noFill/>
        </p:spPr>
        <p:txBody>
          <a:bodyPr/>
          <a:lstStyle/>
          <a:p>
            <a:fld id="{2598E3F1-4E3F-47CC-A704-F73DC08288D2}"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696200" cy="1143000"/>
          </a:xfrm>
        </p:spPr>
        <p:txBody>
          <a:bodyPr/>
          <a:lstStyle/>
          <a:p>
            <a:r>
              <a:rPr lang="en-US" sz="2800" dirty="0" smtClean="0"/>
              <a:t>FEATURES</a:t>
            </a:r>
            <a:endParaRPr lang="en-US" sz="2800" dirty="0"/>
          </a:p>
        </p:txBody>
      </p:sp>
      <p:sp>
        <p:nvSpPr>
          <p:cNvPr id="3" name="Content Placeholder 2"/>
          <p:cNvSpPr>
            <a:spLocks noGrp="1"/>
          </p:cNvSpPr>
          <p:nvPr>
            <p:ph idx="1"/>
          </p:nvPr>
        </p:nvSpPr>
        <p:spPr>
          <a:xfrm>
            <a:off x="609600" y="2286000"/>
            <a:ext cx="7696200" cy="3962400"/>
          </a:xfrm>
        </p:spPr>
        <p:txBody>
          <a:bodyPr/>
          <a:lstStyle/>
          <a:p>
            <a:pPr>
              <a:buFont typeface="Arial" pitchFamily="34" charset="0"/>
              <a:buChar char="•"/>
            </a:pPr>
            <a:r>
              <a:rPr lang="en-US" dirty="0" smtClean="0">
                <a:solidFill>
                  <a:schemeClr val="bg1"/>
                </a:solidFill>
              </a:rPr>
              <a:t>Available as ESRI </a:t>
            </a:r>
            <a:r>
              <a:rPr lang="en-US" b="1" i="1" dirty="0" err="1" smtClean="0">
                <a:solidFill>
                  <a:schemeClr val="bg1"/>
                </a:solidFill>
              </a:rPr>
              <a:t>Shapefiles</a:t>
            </a:r>
            <a:endParaRPr lang="en-US" b="1" i="1" dirty="0" smtClean="0">
              <a:solidFill>
                <a:schemeClr val="bg1"/>
              </a:solidFill>
            </a:endParaRPr>
          </a:p>
          <a:p>
            <a:pPr>
              <a:buFont typeface="Arial" pitchFamily="34" charset="0"/>
              <a:buChar char="•"/>
            </a:pPr>
            <a:r>
              <a:rPr lang="en-US" dirty="0" smtClean="0">
                <a:solidFill>
                  <a:schemeClr val="bg1"/>
                </a:solidFill>
              </a:rPr>
              <a:t>Do NOT Contain useful Demographic Attributes</a:t>
            </a:r>
          </a:p>
          <a:p>
            <a:pPr>
              <a:buFont typeface="Arial" pitchFamily="34" charset="0"/>
              <a:buChar char="•"/>
            </a:pPr>
            <a:r>
              <a:rPr lang="en-US" dirty="0" smtClean="0">
                <a:solidFill>
                  <a:schemeClr val="bg1"/>
                </a:solidFill>
              </a:rPr>
              <a:t>Census Tracts Most Commonly Used for </a:t>
            </a:r>
            <a:r>
              <a:rPr lang="en-US" dirty="0" err="1" smtClean="0">
                <a:solidFill>
                  <a:schemeClr val="bg1"/>
                </a:solidFill>
              </a:rPr>
              <a:t>Meso</a:t>
            </a:r>
            <a:r>
              <a:rPr lang="en-US" dirty="0" smtClean="0">
                <a:solidFill>
                  <a:schemeClr val="bg1"/>
                </a:solidFill>
              </a:rPr>
              <a:t>-Scale Mapping and Analysis</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28</a:t>
            </a:fld>
            <a:endParaRPr lang="en-US"/>
          </a:p>
        </p:txBody>
      </p:sp>
      <p:sp>
        <p:nvSpPr>
          <p:cNvPr id="5" name="TextBox 4"/>
          <p:cNvSpPr txBox="1"/>
          <p:nvPr/>
        </p:nvSpPr>
        <p:spPr>
          <a:xfrm>
            <a:off x="685800" y="228600"/>
            <a:ext cx="7772400" cy="892552"/>
          </a:xfrm>
          <a:prstGeom prst="rect">
            <a:avLst/>
          </a:prstGeom>
          <a:noFill/>
        </p:spPr>
        <p:txBody>
          <a:bodyPr wrap="square" rtlCol="0">
            <a:spAutoFit/>
          </a:bodyPr>
          <a:lstStyle/>
          <a:p>
            <a:r>
              <a:rPr lang="en-US" sz="2800" dirty="0" smtClean="0">
                <a:solidFill>
                  <a:srgbClr val="FF0000"/>
                </a:solidFill>
              </a:rPr>
              <a:t>STEP 1: Download appropriate TIGER </a:t>
            </a:r>
            <a:r>
              <a:rPr lang="en-US" sz="2800" i="1" dirty="0" err="1" smtClean="0">
                <a:solidFill>
                  <a:srgbClr val="FF0000"/>
                </a:solidFill>
              </a:rPr>
              <a:t>Shapefiles</a:t>
            </a:r>
            <a:r>
              <a:rPr lang="en-US" sz="2800" i="1" dirty="0" smtClean="0">
                <a:solidFill>
                  <a:srgbClr val="FF0000"/>
                </a:solidFill>
              </a:rPr>
              <a:t>.</a:t>
            </a:r>
            <a:r>
              <a:rPr lang="en-US" sz="2800" dirty="0" smtClean="0">
                <a:solidFill>
                  <a:srgbClr val="FF0000"/>
                </a:solidFill>
              </a:rPr>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5B7EC9C-5604-4691-9B0E-B5B5F68B1954}" type="slidenum">
              <a:rPr lang="en-US" smtClean="0"/>
              <a:pPr>
                <a:defRPr/>
              </a:pPr>
              <a:t>29</a:t>
            </a:fld>
            <a:endParaRPr lang="en-US"/>
          </a:p>
        </p:txBody>
      </p:sp>
      <p:pic>
        <p:nvPicPr>
          <p:cNvPr id="37890" name="Picture 2"/>
          <p:cNvPicPr>
            <a:picLocks noChangeAspect="1" noChangeArrowheads="1"/>
          </p:cNvPicPr>
          <p:nvPr/>
        </p:nvPicPr>
        <p:blipFill>
          <a:blip r:embed="rId2" cstate="print"/>
          <a:srcRect/>
          <a:stretch>
            <a:fillRect/>
          </a:stretch>
        </p:blipFill>
        <p:spPr bwMode="auto">
          <a:xfrm>
            <a:off x="5257800" y="228600"/>
            <a:ext cx="3095625" cy="5953125"/>
          </a:xfrm>
          <a:prstGeom prst="rect">
            <a:avLst/>
          </a:prstGeom>
          <a:noFill/>
          <a:ln w="9525">
            <a:noFill/>
            <a:miter lim="800000"/>
            <a:headEnd/>
            <a:tailEnd/>
          </a:ln>
        </p:spPr>
      </p:pic>
      <p:sp>
        <p:nvSpPr>
          <p:cNvPr id="9" name="TextBox 8"/>
          <p:cNvSpPr txBox="1"/>
          <p:nvPr/>
        </p:nvSpPr>
        <p:spPr>
          <a:xfrm>
            <a:off x="762000" y="685800"/>
            <a:ext cx="4191000" cy="3170099"/>
          </a:xfrm>
          <a:prstGeom prst="rect">
            <a:avLst/>
          </a:prstGeom>
          <a:noFill/>
        </p:spPr>
        <p:txBody>
          <a:bodyPr wrap="square" rtlCol="0">
            <a:spAutoFit/>
          </a:bodyPr>
          <a:lstStyle/>
          <a:p>
            <a:r>
              <a:rPr lang="en-US" sz="4000" dirty="0" smtClean="0">
                <a:solidFill>
                  <a:schemeClr val="bg1"/>
                </a:solidFill>
              </a:rPr>
              <a:t>T</a:t>
            </a:r>
            <a:r>
              <a:rPr lang="en-US" sz="4000" dirty="0" smtClean="0">
                <a:solidFill>
                  <a:srgbClr val="FFFF00"/>
                </a:solidFill>
              </a:rPr>
              <a:t>opologically</a:t>
            </a:r>
            <a:r>
              <a:rPr lang="en-US" sz="4000" dirty="0" smtClean="0"/>
              <a:t> </a:t>
            </a:r>
            <a:r>
              <a:rPr lang="en-US" sz="4000" dirty="0" smtClean="0">
                <a:solidFill>
                  <a:schemeClr val="bg1"/>
                </a:solidFill>
              </a:rPr>
              <a:t>I</a:t>
            </a:r>
            <a:r>
              <a:rPr lang="en-US" sz="4000" dirty="0" smtClean="0">
                <a:solidFill>
                  <a:srgbClr val="FFFF00"/>
                </a:solidFill>
              </a:rPr>
              <a:t>ntegrated</a:t>
            </a:r>
            <a:r>
              <a:rPr lang="en-US" sz="4000" dirty="0" smtClean="0"/>
              <a:t> </a:t>
            </a:r>
            <a:r>
              <a:rPr lang="en-US" sz="4000" dirty="0" smtClean="0">
                <a:solidFill>
                  <a:schemeClr val="bg1"/>
                </a:solidFill>
              </a:rPr>
              <a:t>G</a:t>
            </a:r>
            <a:r>
              <a:rPr lang="en-US" sz="4000" dirty="0" smtClean="0">
                <a:solidFill>
                  <a:srgbClr val="FFFF00"/>
                </a:solidFill>
              </a:rPr>
              <a:t>eographic</a:t>
            </a:r>
            <a:r>
              <a:rPr lang="en-US" sz="4000" dirty="0" smtClean="0"/>
              <a:t> </a:t>
            </a:r>
            <a:r>
              <a:rPr lang="en-US" sz="4000" dirty="0" smtClean="0">
                <a:solidFill>
                  <a:schemeClr val="bg1"/>
                </a:solidFill>
              </a:rPr>
              <a:t>E</a:t>
            </a:r>
            <a:r>
              <a:rPr lang="en-US" sz="4000" dirty="0" smtClean="0">
                <a:solidFill>
                  <a:srgbClr val="FFFF00"/>
                </a:solidFill>
              </a:rPr>
              <a:t>ncoding </a:t>
            </a:r>
            <a:r>
              <a:rPr lang="en-US" dirty="0" smtClean="0">
                <a:solidFill>
                  <a:srgbClr val="FFFF00"/>
                </a:solidFill>
              </a:rPr>
              <a:t>and </a:t>
            </a:r>
            <a:r>
              <a:rPr lang="en-US" sz="4000" dirty="0" smtClean="0">
                <a:solidFill>
                  <a:schemeClr val="bg1"/>
                </a:solidFill>
              </a:rPr>
              <a:t>R</a:t>
            </a:r>
            <a:r>
              <a:rPr lang="en-US" sz="4000" dirty="0" smtClean="0">
                <a:solidFill>
                  <a:srgbClr val="FFFF00"/>
                </a:solidFill>
              </a:rPr>
              <a:t>eferencing</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Geographies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Data are collected by individual address – Households and Families</a:t>
            </a:r>
          </a:p>
          <a:p>
            <a:pPr>
              <a:buFont typeface="Arial" pitchFamily="34" charset="0"/>
              <a:buChar char="•"/>
            </a:pPr>
            <a:r>
              <a:rPr lang="en-US" dirty="0" smtClean="0"/>
              <a:t>Each street, lane, road or path which references an address is a part of the TIGER line files. </a:t>
            </a:r>
          </a:p>
          <a:p>
            <a:pPr>
              <a:buFont typeface="Arial" pitchFamily="34" charset="0"/>
              <a:buChar char="•"/>
            </a:pPr>
            <a:r>
              <a:rPr lang="en-US" dirty="0" smtClean="0"/>
              <a:t>Privacy Issues prohibit publication of data for individuals, households and families. </a:t>
            </a:r>
            <a:endParaRPr lang="en-US" dirty="0"/>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sz="half" idx="2"/>
          </p:nvPr>
        </p:nvSpPr>
        <p:spPr>
          <a:xfrm>
            <a:off x="566738" y="1133475"/>
            <a:ext cx="7924800" cy="4629150"/>
          </a:xfrm>
        </p:spPr>
        <p:txBody>
          <a:bodyPr lIns="92160" tIns="46080" rIns="92160" bIns="46080"/>
          <a:lstStyle/>
          <a:p>
            <a:pPr marL="284163" indent="-284163" eaLnBrk="1" hangingPunct="1">
              <a:lnSpc>
                <a:spcPct val="120000"/>
              </a:lnSpc>
              <a:spcBef>
                <a:spcPts val="600"/>
              </a:spcBef>
              <a:buClr>
                <a:schemeClr val="tx2"/>
              </a:buClr>
              <a:buFontTx/>
              <a:buChar char="•"/>
              <a:tabLst>
                <a:tab pos="284163"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GB" sz="2400" dirty="0" smtClean="0">
                <a:solidFill>
                  <a:schemeClr val="bg1"/>
                </a:solidFill>
                <a:latin typeface="Arial" pitchFamily="34" charset="0"/>
              </a:rPr>
              <a:t>Public product created from the MAF/TIGER database </a:t>
            </a:r>
          </a:p>
          <a:p>
            <a:pPr marL="284163" indent="-284163" eaLnBrk="1" hangingPunct="1">
              <a:lnSpc>
                <a:spcPct val="120000"/>
              </a:lnSpc>
              <a:spcBef>
                <a:spcPts val="600"/>
              </a:spcBef>
              <a:buClr>
                <a:schemeClr val="tx2"/>
              </a:buClr>
              <a:buFontTx/>
              <a:buChar char="•"/>
              <a:tabLst>
                <a:tab pos="284163"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GB" sz="2400" dirty="0" smtClean="0">
                <a:solidFill>
                  <a:schemeClr val="bg1"/>
                </a:solidFill>
                <a:latin typeface="Arial" pitchFamily="34" charset="0"/>
              </a:rPr>
              <a:t>Digital files containing geographic features (roads, rivers, legal &amp; statistical boundaries, address ranges, etc.), including information about the features and their location</a:t>
            </a:r>
          </a:p>
          <a:p>
            <a:pPr marL="284163" indent="-284163" eaLnBrk="1" hangingPunct="1">
              <a:lnSpc>
                <a:spcPct val="120000"/>
              </a:lnSpc>
              <a:spcBef>
                <a:spcPts val="600"/>
              </a:spcBef>
              <a:buClr>
                <a:schemeClr val="tx2"/>
              </a:buClr>
              <a:buFontTx/>
              <a:buChar char="•"/>
              <a:tabLst>
                <a:tab pos="284163"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GB" sz="2400" dirty="0" smtClean="0">
                <a:solidFill>
                  <a:schemeClr val="bg1"/>
                </a:solidFill>
                <a:latin typeface="Arial" pitchFamily="34" charset="0"/>
              </a:rPr>
              <a:t>Covers United States, Puerto Rico, and Island Areas</a:t>
            </a:r>
          </a:p>
          <a:p>
            <a:pPr marL="284163" indent="-284163" eaLnBrk="1" hangingPunct="1">
              <a:lnSpc>
                <a:spcPct val="120000"/>
              </a:lnSpc>
              <a:spcBef>
                <a:spcPts val="600"/>
              </a:spcBef>
              <a:buClr>
                <a:schemeClr val="tx2"/>
              </a:buClr>
              <a:buFontTx/>
              <a:buChar char="•"/>
              <a:tabLst>
                <a:tab pos="284163"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GB" sz="2400" dirty="0" smtClean="0">
                <a:solidFill>
                  <a:schemeClr val="bg1"/>
                </a:solidFill>
                <a:latin typeface="Arial" pitchFamily="34" charset="0"/>
              </a:rPr>
              <a:t>Updated data is released yearly</a:t>
            </a:r>
            <a:endParaRPr lang="en-GB" sz="2400" dirty="0" smtClean="0">
              <a:solidFill>
                <a:schemeClr val="bg1"/>
              </a:solidFill>
              <a:latin typeface="Arial" pitchFamily="34" charset="0"/>
              <a:hlinkClick r:id="rId3"/>
            </a:endParaRPr>
          </a:p>
          <a:p>
            <a:pPr marL="284163" indent="-284163" algn="ctr" eaLnBrk="1" hangingPunct="1">
              <a:lnSpc>
                <a:spcPct val="120000"/>
              </a:lnSpc>
              <a:spcBef>
                <a:spcPts val="600"/>
              </a:spcBef>
              <a:buClr>
                <a:schemeClr val="bg1"/>
              </a:buClr>
              <a:tabLst>
                <a:tab pos="284163"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GB" sz="2400" dirty="0" smtClean="0">
                <a:latin typeface="Arial" pitchFamily="34" charset="0"/>
                <a:hlinkClick r:id="rId3"/>
              </a:rPr>
              <a:t>www.census.gov/geo/www/tiger/index.html</a:t>
            </a:r>
          </a:p>
          <a:p>
            <a:pPr marL="284163" indent="-284163" algn="ctr" eaLnBrk="1" hangingPunct="1">
              <a:lnSpc>
                <a:spcPct val="120000"/>
              </a:lnSpc>
              <a:spcBef>
                <a:spcPts val="600"/>
              </a:spcBef>
              <a:buClr>
                <a:schemeClr val="bg1"/>
              </a:buClr>
              <a:tabLst>
                <a:tab pos="284163"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endParaRPr lang="en-GB" sz="2400" dirty="0" smtClean="0">
              <a:latin typeface="Arial" pitchFamily="34" charset="0"/>
            </a:endParaRPr>
          </a:p>
        </p:txBody>
      </p:sp>
      <p:sp>
        <p:nvSpPr>
          <p:cNvPr id="37891"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2F3E7993-A395-4A58-AAB7-0D4233942E40}" type="slidenum">
              <a:rPr lang="en-US" smtClean="0">
                <a:solidFill>
                  <a:schemeClr val="tx1"/>
                </a:solidFill>
                <a:latin typeface="Arial" pitchFamily="34" charset="0"/>
              </a:rPr>
              <a:pPr/>
              <a:t>30</a:t>
            </a:fld>
            <a:endParaRPr lang="en-US" smtClean="0">
              <a:solidFill>
                <a:schemeClr val="tx1"/>
              </a:solidFill>
              <a:latin typeface="Arial" pitchFamily="34" charset="0"/>
            </a:endParaRPr>
          </a:p>
        </p:txBody>
      </p:sp>
      <p:sp>
        <p:nvSpPr>
          <p:cNvPr id="5" name="Rectangle 3"/>
          <p:cNvSpPr txBox="1">
            <a:spLocks noChangeArrowheads="1"/>
          </p:cNvSpPr>
          <p:nvPr/>
        </p:nvSpPr>
        <p:spPr bwMode="auto">
          <a:xfrm>
            <a:off x="566738" y="287338"/>
            <a:ext cx="7848600" cy="828675"/>
          </a:xfrm>
          <a:prstGeom prst="rect">
            <a:avLst/>
          </a:prstGeom>
          <a:noFill/>
          <a:ln w="9525">
            <a:noFill/>
            <a:miter lim="800000"/>
            <a:headEnd/>
            <a:tailEnd/>
          </a:ln>
        </p:spPr>
        <p:txBody>
          <a:bodyPr lIns="92160" tIns="46080" rIns="92160" bIns="46080" anchor="ctr"/>
          <a:lstStyle/>
          <a:p>
            <a:pPr algn="ctr" defTabSz="457200">
              <a:lnSpc>
                <a:spcPct val="120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b="0" kern="0" dirty="0">
                <a:solidFill>
                  <a:srgbClr val="FFFF00"/>
                </a:solidFill>
                <a:effectLst>
                  <a:outerShdw blurRad="38100" dist="38100" dir="2700000" algn="tl">
                    <a:srgbClr val="000000">
                      <a:alpha val="43137"/>
                    </a:srgbClr>
                  </a:outerShdw>
                </a:effectLst>
                <a:latin typeface="+mn-lt"/>
              </a:rPr>
              <a:t>TIGER/Line Shapefiles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76200"/>
            <a:ext cx="7696200" cy="838200"/>
          </a:xfrm>
        </p:spPr>
        <p:txBody>
          <a:bodyPr/>
          <a:lstStyle/>
          <a:p>
            <a:r>
              <a:rPr lang="en-US" sz="2400" smtClean="0"/>
              <a:t>To get TIGER/Line shapefiles, go to  </a:t>
            </a:r>
            <a:r>
              <a:rPr lang="en-US" sz="2400" smtClean="0">
                <a:hlinkClick r:id="rId2"/>
              </a:rPr>
              <a:t>www.census.gov</a:t>
            </a:r>
            <a:r>
              <a:rPr lang="en-US" sz="2400" smtClean="0"/>
              <a:t>, then click on TIGER</a:t>
            </a:r>
          </a:p>
        </p:txBody>
      </p:sp>
      <p:sp>
        <p:nvSpPr>
          <p:cNvPr id="4" name="Slide Number Placeholder 3"/>
          <p:cNvSpPr>
            <a:spLocks noGrp="1"/>
          </p:cNvSpPr>
          <p:nvPr>
            <p:ph type="sldNum" sz="quarter" idx="10"/>
          </p:nvPr>
        </p:nvSpPr>
        <p:spPr/>
        <p:txBody>
          <a:bodyPr/>
          <a:lstStyle/>
          <a:p>
            <a:pPr>
              <a:defRPr/>
            </a:pPr>
            <a:fld id="{F9ADBF4C-820F-41D9-906A-E267CEFD5FB8}" type="slidenum">
              <a:rPr lang="en-US" smtClean="0"/>
              <a:pPr>
                <a:defRPr/>
              </a:pPr>
              <a:t>31</a:t>
            </a:fld>
            <a:endParaRPr lang="en-US"/>
          </a:p>
        </p:txBody>
      </p:sp>
      <p:pic>
        <p:nvPicPr>
          <p:cNvPr id="15364" name="Picture 2"/>
          <p:cNvPicPr>
            <a:picLocks noChangeAspect="1" noChangeArrowheads="1"/>
          </p:cNvPicPr>
          <p:nvPr/>
        </p:nvPicPr>
        <p:blipFill>
          <a:blip r:embed="rId3" cstate="print"/>
          <a:srcRect/>
          <a:stretch>
            <a:fillRect/>
          </a:stretch>
        </p:blipFill>
        <p:spPr bwMode="auto">
          <a:xfrm>
            <a:off x="685800" y="1066800"/>
            <a:ext cx="6705600" cy="5232400"/>
          </a:xfrm>
          <a:prstGeom prst="rect">
            <a:avLst/>
          </a:prstGeom>
          <a:noFill/>
          <a:ln w="9525">
            <a:noFill/>
            <a:miter lim="800000"/>
            <a:headEnd/>
            <a:tailEnd/>
          </a:ln>
        </p:spPr>
      </p:pic>
      <p:sp>
        <p:nvSpPr>
          <p:cNvPr id="5" name="Oval 4"/>
          <p:cNvSpPr/>
          <p:nvPr/>
        </p:nvSpPr>
        <p:spPr>
          <a:xfrm>
            <a:off x="2895600" y="41148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152400"/>
            <a:ext cx="8305800" cy="838200"/>
          </a:xfrm>
        </p:spPr>
        <p:txBody>
          <a:bodyPr/>
          <a:lstStyle/>
          <a:p>
            <a:r>
              <a:rPr lang="en-US" sz="2400" smtClean="0"/>
              <a:t>Overview Documentation available online at:</a:t>
            </a:r>
            <a:br>
              <a:rPr lang="en-US" sz="2400" smtClean="0"/>
            </a:br>
            <a:r>
              <a:rPr lang="en-US" sz="2400" smtClean="0"/>
              <a:t>http://www.census.gov/geo/www/tiger/wwtl/wwtl.html</a:t>
            </a:r>
          </a:p>
        </p:txBody>
      </p:sp>
      <p:sp>
        <p:nvSpPr>
          <p:cNvPr id="4" name="Slide Number Placeholder 3"/>
          <p:cNvSpPr>
            <a:spLocks noGrp="1"/>
          </p:cNvSpPr>
          <p:nvPr>
            <p:ph type="sldNum" sz="quarter" idx="10"/>
          </p:nvPr>
        </p:nvSpPr>
        <p:spPr/>
        <p:txBody>
          <a:bodyPr/>
          <a:lstStyle/>
          <a:p>
            <a:pPr>
              <a:defRPr/>
            </a:pPr>
            <a:fld id="{673F502D-52A7-4564-A81E-D85DA05D15F5}" type="slidenum">
              <a:rPr lang="en-US" smtClean="0"/>
              <a:pPr>
                <a:defRPr/>
              </a:pPr>
              <a:t>32</a:t>
            </a:fld>
            <a:endParaRPr lang="en-US"/>
          </a:p>
        </p:txBody>
      </p:sp>
      <p:sp>
        <p:nvSpPr>
          <p:cNvPr id="7" name="TextBox 6"/>
          <p:cNvSpPr txBox="1"/>
          <p:nvPr/>
        </p:nvSpPr>
        <p:spPr>
          <a:xfrm>
            <a:off x="457200" y="5791200"/>
            <a:ext cx="7848600" cy="461963"/>
          </a:xfrm>
          <a:prstGeom prst="rect">
            <a:avLst/>
          </a:prstGeom>
          <a:noFill/>
        </p:spPr>
        <p:txBody>
          <a:bodyPr>
            <a:spAutoFit/>
          </a:bodyPr>
          <a:lstStyle/>
          <a:p>
            <a:pPr>
              <a:defRPr/>
            </a:pPr>
            <a:r>
              <a:rPr lang="en-US" dirty="0">
                <a:solidFill>
                  <a:srgbClr val="FFFF99"/>
                </a:solidFill>
                <a:latin typeface="+mn-lt"/>
              </a:rPr>
              <a:t>*** This is where to start for using Census data in GIS.</a:t>
            </a:r>
          </a:p>
        </p:txBody>
      </p:sp>
      <p:pic>
        <p:nvPicPr>
          <p:cNvPr id="6149" name="Content Placeholder 2"/>
          <p:cNvPicPr>
            <a:picLocks noGrp="1" noChangeAspect="1" noChangeArrowheads="1"/>
          </p:cNvPicPr>
          <p:nvPr>
            <p:ph idx="1"/>
          </p:nvPr>
        </p:nvPicPr>
        <p:blipFill>
          <a:blip r:embed="rId2" cstate="print"/>
          <a:srcRect/>
          <a:stretch>
            <a:fillRect/>
          </a:stretch>
        </p:blipFill>
        <p:spPr>
          <a:xfrm>
            <a:off x="735013" y="1143000"/>
            <a:ext cx="5570537" cy="44862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696200" cy="838200"/>
          </a:xfrm>
        </p:spPr>
        <p:txBody>
          <a:bodyPr/>
          <a:lstStyle/>
          <a:p>
            <a:r>
              <a:rPr lang="en-US" sz="2800" dirty="0" smtClean="0"/>
              <a:t>ATTRIBUTES</a:t>
            </a:r>
            <a:endParaRPr lang="en-US" sz="2800" dirty="0"/>
          </a:p>
        </p:txBody>
      </p:sp>
      <p:sp>
        <p:nvSpPr>
          <p:cNvPr id="3" name="Content Placeholder 2"/>
          <p:cNvSpPr>
            <a:spLocks noGrp="1"/>
          </p:cNvSpPr>
          <p:nvPr>
            <p:ph idx="1"/>
          </p:nvPr>
        </p:nvSpPr>
        <p:spPr>
          <a:xfrm>
            <a:off x="762000" y="2286000"/>
            <a:ext cx="7696200" cy="3505200"/>
          </a:xfrm>
        </p:spPr>
        <p:txBody>
          <a:bodyPr/>
          <a:lstStyle/>
          <a:p>
            <a:pPr>
              <a:buFont typeface="Arial" pitchFamily="34" charset="0"/>
              <a:buChar char="•"/>
            </a:pPr>
            <a:r>
              <a:rPr lang="en-US" dirty="0" smtClean="0">
                <a:solidFill>
                  <a:schemeClr val="bg1"/>
                </a:solidFill>
              </a:rPr>
              <a:t>Demographic Characteristics for Individuals and Households Aggregated by Geography (most are “Counts.”)</a:t>
            </a:r>
          </a:p>
          <a:p>
            <a:pPr>
              <a:buFont typeface="Arial" pitchFamily="34" charset="0"/>
              <a:buChar char="•"/>
            </a:pPr>
            <a:r>
              <a:rPr lang="en-US" dirty="0" smtClean="0">
                <a:solidFill>
                  <a:schemeClr val="bg1"/>
                </a:solidFill>
              </a:rPr>
              <a:t>Generally Not Useful in “Raw Form.”</a:t>
            </a:r>
          </a:p>
          <a:p>
            <a:pPr>
              <a:buFont typeface="Arial" pitchFamily="34" charset="0"/>
              <a:buChar char="•"/>
            </a:pPr>
            <a:r>
              <a:rPr lang="en-US" dirty="0" smtClean="0">
                <a:solidFill>
                  <a:schemeClr val="bg1"/>
                </a:solidFill>
              </a:rPr>
              <a:t>Need to “Normalized” – Percentages, Ratios and Densities.</a:t>
            </a:r>
          </a:p>
          <a:p>
            <a:pPr>
              <a:buFont typeface="Arial" pitchFamily="34" charset="0"/>
              <a:buChar cha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33</a:t>
            </a:fld>
            <a:endParaRPr lang="en-US"/>
          </a:p>
        </p:txBody>
      </p:sp>
      <p:sp>
        <p:nvSpPr>
          <p:cNvPr id="5" name="TextBox 4"/>
          <p:cNvSpPr txBox="1"/>
          <p:nvPr/>
        </p:nvSpPr>
        <p:spPr>
          <a:xfrm>
            <a:off x="1219200" y="152400"/>
            <a:ext cx="6934200" cy="1200329"/>
          </a:xfrm>
          <a:prstGeom prst="rect">
            <a:avLst/>
          </a:prstGeom>
          <a:noFill/>
        </p:spPr>
        <p:txBody>
          <a:bodyPr wrap="square" rtlCol="0">
            <a:spAutoFit/>
          </a:bodyPr>
          <a:lstStyle/>
          <a:p>
            <a:r>
              <a:rPr lang="en-US" dirty="0" smtClean="0">
                <a:solidFill>
                  <a:srgbClr val="FF0000"/>
                </a:solidFill>
                <a:cs typeface="Times New Roman" pitchFamily="18" charset="0"/>
              </a:rPr>
              <a:t>STEP 2.  Extract Data from American Fact-Finder  OR American Community Survey(s).</a:t>
            </a:r>
            <a:br>
              <a:rPr lang="en-US" dirty="0" smtClean="0">
                <a:solidFill>
                  <a:srgbClr val="FF0000"/>
                </a:solidFill>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Census Data</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solidFill>
                  <a:schemeClr val="bg1"/>
                </a:solidFill>
              </a:rPr>
              <a:t>There was only ONE Census Form in 2010</a:t>
            </a:r>
          </a:p>
          <a:p>
            <a:pPr>
              <a:buFont typeface="Arial" pitchFamily="34" charset="0"/>
              <a:buChar char="•"/>
            </a:pPr>
            <a:r>
              <a:rPr lang="en-US" sz="2800" dirty="0" smtClean="0">
                <a:solidFill>
                  <a:schemeClr val="bg1"/>
                </a:solidFill>
              </a:rPr>
              <a:t>All responses are tabulated for all Geographies</a:t>
            </a:r>
          </a:p>
          <a:p>
            <a:pPr>
              <a:buFont typeface="Arial" pitchFamily="34" charset="0"/>
              <a:buChar char="•"/>
            </a:pPr>
            <a:r>
              <a:rPr lang="en-US" sz="2800" dirty="0" smtClean="0">
                <a:solidFill>
                  <a:schemeClr val="bg1"/>
                </a:solidFill>
              </a:rPr>
              <a:t>Summary File 1 contains Tables which summarize responses in (nearly) All Possible Ways</a:t>
            </a:r>
          </a:p>
          <a:p>
            <a:pPr>
              <a:buFont typeface="Arial" pitchFamily="34" charset="0"/>
              <a:buChar char="•"/>
            </a:pPr>
            <a:r>
              <a:rPr lang="en-US" sz="2800" dirty="0" smtClean="0">
                <a:solidFill>
                  <a:schemeClr val="bg1"/>
                </a:solidFill>
              </a:rPr>
              <a:t>You access these data with </a:t>
            </a:r>
            <a:r>
              <a:rPr lang="en-US" sz="2800" dirty="0" smtClean="0">
                <a:solidFill>
                  <a:srgbClr val="FFFF99"/>
                </a:solidFill>
              </a:rPr>
              <a:t>American Fact Finder</a:t>
            </a:r>
            <a:endParaRPr lang="en-US" sz="2800" dirty="0">
              <a:solidFill>
                <a:srgbClr val="FFFF99"/>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52400"/>
            <a:ext cx="7696200" cy="1295400"/>
          </a:xfrm>
        </p:spPr>
        <p:txBody>
          <a:bodyPr/>
          <a:lstStyle/>
          <a:p>
            <a:r>
              <a:rPr lang="en-US" sz="2400" dirty="0" smtClean="0">
                <a:solidFill>
                  <a:schemeClr val="bg1"/>
                </a:solidFill>
              </a:rPr>
              <a:t>American Fact Finder </a:t>
            </a:r>
            <a:r>
              <a:rPr lang="en-US" sz="2000" dirty="0" smtClean="0">
                <a:solidFill>
                  <a:schemeClr val="bg1"/>
                </a:solidFill>
              </a:rPr>
              <a:t>(AFF).  </a:t>
            </a:r>
            <a:r>
              <a:rPr lang="en-US" sz="2000" dirty="0" smtClean="0"/>
              <a:t/>
            </a:r>
            <a:br>
              <a:rPr lang="en-US" sz="2000" dirty="0" smtClean="0"/>
            </a:br>
            <a:r>
              <a:rPr lang="en-US" sz="1800" dirty="0" smtClean="0"/>
              <a:t>All 2010 Census Data and all future data releases will be in AFF.</a:t>
            </a:r>
            <a:endParaRPr lang="en-US" sz="2000" dirty="0" smtClean="0"/>
          </a:p>
        </p:txBody>
      </p:sp>
      <p:sp>
        <p:nvSpPr>
          <p:cNvPr id="4" name="Slide Number Placeholder 3"/>
          <p:cNvSpPr>
            <a:spLocks noGrp="1"/>
          </p:cNvSpPr>
          <p:nvPr>
            <p:ph type="sldNum" sz="quarter" idx="10"/>
          </p:nvPr>
        </p:nvSpPr>
        <p:spPr/>
        <p:txBody>
          <a:bodyPr/>
          <a:lstStyle/>
          <a:p>
            <a:pPr>
              <a:defRPr/>
            </a:pPr>
            <a:fld id="{6B628DD0-5C39-4352-9EC8-4F96B251DCC7}" type="slidenum">
              <a:rPr lang="en-US" smtClean="0"/>
              <a:pPr>
                <a:defRPr/>
              </a:pPr>
              <a:t>35</a:t>
            </a:fld>
            <a:endParaRPr lang="en-US"/>
          </a:p>
        </p:txBody>
      </p:sp>
      <p:pic>
        <p:nvPicPr>
          <p:cNvPr id="20484" name="Picture 2"/>
          <p:cNvPicPr>
            <a:picLocks noChangeAspect="1" noChangeArrowheads="1"/>
          </p:cNvPicPr>
          <p:nvPr/>
        </p:nvPicPr>
        <p:blipFill>
          <a:blip r:embed="rId2" cstate="print"/>
          <a:srcRect/>
          <a:stretch>
            <a:fillRect/>
          </a:stretch>
        </p:blipFill>
        <p:spPr bwMode="auto">
          <a:xfrm>
            <a:off x="1447800" y="1524000"/>
            <a:ext cx="5257800"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42888"/>
            <a:ext cx="7696200" cy="1143000"/>
          </a:xfrm>
        </p:spPr>
        <p:txBody>
          <a:bodyPr/>
          <a:lstStyle/>
          <a:p>
            <a:pPr eaLnBrk="1" hangingPunct="1"/>
            <a:r>
              <a:rPr lang="en-US" smtClean="0"/>
              <a:t>Census 2000</a:t>
            </a:r>
          </a:p>
        </p:txBody>
      </p:sp>
      <p:sp>
        <p:nvSpPr>
          <p:cNvPr id="8195" name="Rectangle 3"/>
          <p:cNvSpPr>
            <a:spLocks noGrp="1" noChangeArrowheads="1"/>
          </p:cNvSpPr>
          <p:nvPr>
            <p:ph type="body" idx="1"/>
          </p:nvPr>
        </p:nvSpPr>
        <p:spPr>
          <a:xfrm>
            <a:off x="250825" y="1385888"/>
            <a:ext cx="8435975" cy="4876800"/>
          </a:xfrm>
        </p:spPr>
        <p:txBody>
          <a:bodyPr/>
          <a:lstStyle/>
          <a:p>
            <a:pPr marL="0" indent="0" eaLnBrk="1" hangingPunct="1">
              <a:spcAft>
                <a:spcPct val="50000"/>
              </a:spcAft>
              <a:buFont typeface="Arial" pitchFamily="34" charset="0"/>
              <a:buNone/>
            </a:pPr>
            <a:r>
              <a:rPr lang="en-US" sz="2400" dirty="0" smtClean="0"/>
              <a:t>In Census 2000, the census used 2 forms</a:t>
            </a:r>
          </a:p>
          <a:p>
            <a:pPr marL="688975" lvl="1" indent="-228600" eaLnBrk="1" hangingPunct="1">
              <a:spcAft>
                <a:spcPct val="50000"/>
              </a:spcAft>
              <a:buFontTx/>
              <a:buAutoNum type="arabicPeriod"/>
            </a:pPr>
            <a:r>
              <a:rPr lang="en-US" sz="2000" b="1" dirty="0" smtClean="0">
                <a:solidFill>
                  <a:srgbClr val="1C5696"/>
                </a:solidFill>
              </a:rPr>
              <a:t> </a:t>
            </a:r>
            <a:r>
              <a:rPr lang="en-US" sz="2000" b="1" dirty="0" smtClean="0">
                <a:solidFill>
                  <a:srgbClr val="FFFF99"/>
                </a:solidFill>
              </a:rPr>
              <a:t>Short Form</a:t>
            </a:r>
            <a:r>
              <a:rPr lang="en-US" sz="2000" dirty="0" smtClean="0"/>
              <a:t>– asked for basic demographic and housing information, such as age, sex, race, how many people lived in the housing unit, and if the  housing unit was owned or rented by the resident</a:t>
            </a:r>
          </a:p>
          <a:p>
            <a:pPr marL="688975" lvl="1" indent="-228600" eaLnBrk="1" hangingPunct="1">
              <a:spcAft>
                <a:spcPct val="50000"/>
              </a:spcAft>
              <a:buFontTx/>
              <a:buAutoNum type="arabicPeriod"/>
            </a:pPr>
            <a:r>
              <a:rPr lang="en-US" sz="2000" b="1" dirty="0" smtClean="0">
                <a:solidFill>
                  <a:srgbClr val="1C5696"/>
                </a:solidFill>
              </a:rPr>
              <a:t>“</a:t>
            </a:r>
            <a:r>
              <a:rPr lang="en-US" sz="2000" b="1" dirty="0" smtClean="0">
                <a:solidFill>
                  <a:srgbClr val="FFFF99"/>
                </a:solidFill>
              </a:rPr>
              <a:t>Long Form</a:t>
            </a:r>
            <a:r>
              <a:rPr lang="en-US" sz="2000" dirty="0" smtClean="0"/>
              <a:t>– collected the same information as the short form but also collected more in-depth information such as income, education, and language spoken at home</a:t>
            </a:r>
          </a:p>
          <a:p>
            <a:pPr marL="0" indent="0" algn="ctr" eaLnBrk="1" hangingPunct="1">
              <a:spcAft>
                <a:spcPct val="50000"/>
              </a:spcAft>
              <a:buFont typeface="Arial" pitchFamily="34" charset="0"/>
              <a:buNone/>
            </a:pPr>
            <a:r>
              <a:rPr lang="en-US" sz="2400" dirty="0" smtClean="0"/>
              <a:t>Only a small portion of the population, called a sample, received the long form.</a:t>
            </a:r>
          </a:p>
        </p:txBody>
      </p:sp>
      <p:sp>
        <p:nvSpPr>
          <p:cNvPr id="8196" name="Slide Number Placeholder 6"/>
          <p:cNvSpPr>
            <a:spLocks noGrp="1"/>
          </p:cNvSpPr>
          <p:nvPr>
            <p:ph type="sldNum" sz="quarter" idx="4294967295"/>
          </p:nvPr>
        </p:nvSpPr>
        <p:spPr bwMode="auto">
          <a:xfrm>
            <a:off x="6003925" y="6302375"/>
            <a:ext cx="2895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BA650B1C-BC42-4F0B-92FA-7C28FB4D3E74}" type="slidenum">
              <a:rPr lang="en-US" b="0" smtClean="0"/>
              <a:pPr fontAlgn="base">
                <a:spcBef>
                  <a:spcPct val="0"/>
                </a:spcBef>
                <a:spcAft>
                  <a:spcPct val="0"/>
                </a:spcAft>
              </a:pPr>
              <a:t>36</a:t>
            </a:fld>
            <a:endParaRPr lang="en-US" b="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838200"/>
            <a:ext cx="7696200" cy="1143000"/>
          </a:xfrm>
        </p:spPr>
        <p:txBody>
          <a:bodyPr/>
          <a:lstStyle/>
          <a:p>
            <a:pPr eaLnBrk="1" hangingPunct="1"/>
            <a:r>
              <a:rPr lang="en-US" dirty="0" smtClean="0"/>
              <a:t>2010 Census and ACS</a:t>
            </a:r>
          </a:p>
        </p:txBody>
      </p:sp>
      <p:sp>
        <p:nvSpPr>
          <p:cNvPr id="9219" name="Rectangle 3"/>
          <p:cNvSpPr>
            <a:spLocks noGrp="1" noChangeArrowheads="1"/>
          </p:cNvSpPr>
          <p:nvPr>
            <p:ph type="body" idx="1"/>
          </p:nvPr>
        </p:nvSpPr>
        <p:spPr>
          <a:xfrm>
            <a:off x="609600" y="2286000"/>
            <a:ext cx="8229600" cy="2606675"/>
          </a:xfrm>
        </p:spPr>
        <p:txBody>
          <a:bodyPr lIns="0" rIns="0"/>
          <a:lstStyle/>
          <a:p>
            <a:pPr eaLnBrk="1" hangingPunct="1">
              <a:spcBef>
                <a:spcPts val="600"/>
              </a:spcBef>
              <a:spcAft>
                <a:spcPts val="1800"/>
              </a:spcAft>
              <a:buFontTx/>
              <a:buChar char="•"/>
            </a:pPr>
            <a:r>
              <a:rPr lang="en-US" sz="2800" dirty="0" smtClean="0">
                <a:solidFill>
                  <a:schemeClr val="bg1"/>
                </a:solidFill>
              </a:rPr>
              <a:t>2010 Census focused on counting the U.S. population</a:t>
            </a:r>
          </a:p>
          <a:p>
            <a:pPr eaLnBrk="1" hangingPunct="1">
              <a:spcBef>
                <a:spcPts val="600"/>
              </a:spcBef>
              <a:spcAft>
                <a:spcPts val="1800"/>
              </a:spcAft>
              <a:buFontTx/>
              <a:buChar char="•"/>
            </a:pPr>
            <a:r>
              <a:rPr lang="en-US" sz="2800" dirty="0" smtClean="0">
                <a:solidFill>
                  <a:schemeClr val="bg1"/>
                </a:solidFill>
              </a:rPr>
              <a:t>2010 Census had ONLY “short form” questions </a:t>
            </a:r>
          </a:p>
          <a:p>
            <a:pPr eaLnBrk="1" hangingPunct="1">
              <a:spcBef>
                <a:spcPts val="600"/>
              </a:spcBef>
              <a:spcAft>
                <a:spcPts val="1800"/>
              </a:spcAft>
              <a:buFontTx/>
              <a:buChar char="•"/>
            </a:pPr>
            <a:r>
              <a:rPr lang="en-US" sz="2800" dirty="0" smtClean="0">
                <a:solidFill>
                  <a:schemeClr val="bg1"/>
                </a:solidFill>
              </a:rPr>
              <a:t>The “long” form data are now collected by the ACS</a:t>
            </a:r>
          </a:p>
        </p:txBody>
      </p:sp>
      <p:sp>
        <p:nvSpPr>
          <p:cNvPr id="9220" name="Slide Number Placeholder 6"/>
          <p:cNvSpPr>
            <a:spLocks noGrp="1"/>
          </p:cNvSpPr>
          <p:nvPr>
            <p:ph type="sldNum" sz="quarter" idx="4294967295"/>
          </p:nvPr>
        </p:nvSpPr>
        <p:spPr bwMode="auto">
          <a:xfrm>
            <a:off x="6003925" y="6302375"/>
            <a:ext cx="2895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11D50C4-A68F-4DD5-9FEE-03F6D88127D0}" type="slidenum">
              <a:rPr lang="en-US" b="0" smtClean="0"/>
              <a:pPr fontAlgn="base">
                <a:spcBef>
                  <a:spcPct val="0"/>
                </a:spcBef>
                <a:spcAft>
                  <a:spcPct val="0"/>
                </a:spcAft>
              </a:pPr>
              <a:t>37</a:t>
            </a:fld>
            <a:endParaRPr lang="en-US" b="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smtClean="0">
                <a:latin typeface="Arial" charset="0"/>
              </a:rPr>
              <a:t>ACS Estimates Are NOT </a:t>
            </a:r>
            <a:br>
              <a:rPr lang="en-US" sz="3600" smtClean="0">
                <a:latin typeface="Arial" charset="0"/>
              </a:rPr>
            </a:br>
            <a:r>
              <a:rPr lang="en-US" sz="3600" smtClean="0">
                <a:latin typeface="Arial" charset="0"/>
              </a:rPr>
              <a:t>the 2010 Census Population Counts</a:t>
            </a:r>
          </a:p>
        </p:txBody>
      </p:sp>
      <p:sp>
        <p:nvSpPr>
          <p:cNvPr id="9220" name="Rectangle 3"/>
          <p:cNvSpPr>
            <a:spLocks noGrp="1" noChangeArrowheads="1"/>
          </p:cNvSpPr>
          <p:nvPr>
            <p:ph type="body" idx="1"/>
          </p:nvPr>
        </p:nvSpPr>
        <p:spPr>
          <a:xfrm>
            <a:off x="685800" y="2057400"/>
            <a:ext cx="7772400" cy="3886200"/>
          </a:xfrm>
        </p:spPr>
        <p:txBody>
          <a:bodyPr rtlCol="0">
            <a:normAutofit/>
          </a:bodyPr>
          <a:lstStyle/>
          <a:p>
            <a:pPr eaLnBrk="1" fontAlgn="auto" hangingPunct="1">
              <a:spcAft>
                <a:spcPts val="0"/>
              </a:spcAft>
              <a:buFont typeface="Arial"/>
              <a:buChar char="•"/>
              <a:defRPr/>
            </a:pPr>
            <a:r>
              <a:rPr lang="en-US" sz="2400" dirty="0" smtClean="0"/>
              <a:t>The 2010 Census </a:t>
            </a:r>
            <a:r>
              <a:rPr lang="en-US" sz="2400" b="1" dirty="0" smtClean="0">
                <a:solidFill>
                  <a:srgbClr val="FFFF99"/>
                </a:solidFill>
              </a:rPr>
              <a:t>counts the population </a:t>
            </a:r>
            <a:r>
              <a:rPr lang="en-US" sz="2400" dirty="0" smtClean="0"/>
              <a:t>to support apportionment and redistricting</a:t>
            </a:r>
          </a:p>
          <a:p>
            <a:pPr eaLnBrk="1" fontAlgn="auto" hangingPunct="1">
              <a:lnSpc>
                <a:spcPct val="150000"/>
              </a:lnSpc>
              <a:spcAft>
                <a:spcPts val="0"/>
              </a:spcAft>
              <a:buFontTx/>
              <a:buNone/>
              <a:defRPr/>
            </a:pPr>
            <a:endParaRPr lang="en-US" sz="1000" dirty="0" smtClean="0"/>
          </a:p>
          <a:p>
            <a:pPr eaLnBrk="1" fontAlgn="auto" hangingPunct="1">
              <a:spcAft>
                <a:spcPts val="0"/>
              </a:spcAft>
              <a:buFont typeface="Arial"/>
              <a:buChar char="•"/>
              <a:defRPr/>
            </a:pPr>
            <a:r>
              <a:rPr lang="en-US" sz="2400" dirty="0" smtClean="0"/>
              <a:t>The ACS supplements this information with annually updated </a:t>
            </a:r>
            <a:r>
              <a:rPr lang="en-US" sz="2400" b="1" dirty="0" smtClean="0">
                <a:solidFill>
                  <a:srgbClr val="FFFF99"/>
                </a:solidFill>
              </a:rPr>
              <a:t>estimates</a:t>
            </a:r>
            <a:r>
              <a:rPr lang="en-US" sz="2400" dirty="0" smtClean="0"/>
              <a:t> on the nation’s </a:t>
            </a:r>
            <a:r>
              <a:rPr lang="en-US" sz="2400" b="1" dirty="0" smtClean="0">
                <a:solidFill>
                  <a:srgbClr val="FFFF99"/>
                </a:solidFill>
              </a:rPr>
              <a:t>population and housing characteristics</a:t>
            </a:r>
            <a:endParaRPr lang="en-US" sz="2400" dirty="0" smtClean="0">
              <a:solidFill>
                <a:srgbClr val="FFFF99"/>
              </a:solidFill>
            </a:endParaRPr>
          </a:p>
          <a:p>
            <a:pPr eaLnBrk="1" fontAlgn="auto" hangingPunct="1">
              <a:lnSpc>
                <a:spcPct val="150000"/>
              </a:lnSpc>
              <a:spcAft>
                <a:spcPts val="0"/>
              </a:spcAft>
              <a:buFont typeface="Arial"/>
              <a:buChar char="•"/>
              <a:defRPr/>
            </a:pPr>
            <a:endParaRPr lang="en-US" sz="1050" dirty="0" smtClean="0"/>
          </a:p>
          <a:p>
            <a:pPr eaLnBrk="1" fontAlgn="auto" hangingPunct="1">
              <a:spcAft>
                <a:spcPts val="0"/>
              </a:spcAft>
              <a:buFont typeface="Arial"/>
              <a:buChar char="•"/>
              <a:defRPr/>
            </a:pPr>
            <a:r>
              <a:rPr lang="en-US" sz="2400" dirty="0" smtClean="0"/>
              <a:t>The purpose of the ACS is not to count every person in a community or town but rather, to provide a portrait of the community’s characteristics </a:t>
            </a:r>
          </a:p>
        </p:txBody>
      </p:sp>
      <p:sp>
        <p:nvSpPr>
          <p:cNvPr id="10244" name="Slide Number Placeholder 2"/>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fld id="{DFC014E2-0C11-4775-A737-20A19A28A4C8}" type="slidenum">
              <a:rPr lang="en-US" sz="1200" b="1"/>
              <a:pPr algn="r"/>
              <a:t>38</a:t>
            </a:fld>
            <a:endParaRPr lang="en-US" sz="1200" b="1"/>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152400"/>
            <a:ext cx="7772400" cy="838200"/>
          </a:xfrm>
        </p:spPr>
        <p:txBody>
          <a:bodyPr/>
          <a:lstStyle/>
          <a:p>
            <a:pPr eaLnBrk="1" hangingPunct="1"/>
            <a:r>
              <a:rPr lang="en-US" smtClean="0"/>
              <a:t>ACS Content: Population</a:t>
            </a:r>
          </a:p>
        </p:txBody>
      </p:sp>
      <p:sp>
        <p:nvSpPr>
          <p:cNvPr id="12291" name="Content Placeholder 2"/>
          <p:cNvSpPr>
            <a:spLocks noGrp="1"/>
          </p:cNvSpPr>
          <p:nvPr>
            <p:ph sz="half" idx="1"/>
          </p:nvPr>
        </p:nvSpPr>
        <p:spPr>
          <a:xfrm>
            <a:off x="381000" y="1066800"/>
            <a:ext cx="4114800" cy="5029200"/>
          </a:xfrm>
        </p:spPr>
        <p:txBody>
          <a:bodyPr/>
          <a:lstStyle/>
          <a:p>
            <a:pPr eaLnBrk="1" hangingPunct="1">
              <a:spcBef>
                <a:spcPct val="0"/>
              </a:spcBef>
            </a:pPr>
            <a:r>
              <a:rPr lang="en-US" sz="2400" b="1" smtClean="0">
                <a:solidFill>
                  <a:srgbClr val="1C5696"/>
                </a:solidFill>
              </a:rPr>
              <a:t>SOCIAL</a:t>
            </a:r>
          </a:p>
          <a:p>
            <a:pPr lvl="1" eaLnBrk="1" hangingPunct="1">
              <a:spcBef>
                <a:spcPct val="0"/>
              </a:spcBef>
            </a:pPr>
            <a:r>
              <a:rPr lang="en-US" sz="2000" smtClean="0"/>
              <a:t>Ancestry</a:t>
            </a:r>
          </a:p>
          <a:p>
            <a:pPr lvl="1" eaLnBrk="1" hangingPunct="1">
              <a:spcBef>
                <a:spcPct val="0"/>
              </a:spcBef>
            </a:pPr>
            <a:r>
              <a:rPr lang="en-US" sz="2000" smtClean="0"/>
              <a:t>Citizenship &amp; Year of Entry</a:t>
            </a:r>
          </a:p>
          <a:p>
            <a:pPr lvl="1" eaLnBrk="1" hangingPunct="1">
              <a:spcBef>
                <a:spcPct val="0"/>
              </a:spcBef>
            </a:pPr>
            <a:r>
              <a:rPr lang="en-US" sz="2000" smtClean="0"/>
              <a:t>Disability Status</a:t>
            </a:r>
          </a:p>
          <a:p>
            <a:pPr lvl="1" eaLnBrk="1" hangingPunct="1">
              <a:spcBef>
                <a:spcPct val="0"/>
              </a:spcBef>
            </a:pPr>
            <a:r>
              <a:rPr lang="en-US" sz="2000" smtClean="0"/>
              <a:t>Educational Attainment</a:t>
            </a:r>
          </a:p>
          <a:p>
            <a:pPr lvl="1" eaLnBrk="1" hangingPunct="1">
              <a:spcBef>
                <a:spcPct val="0"/>
              </a:spcBef>
            </a:pPr>
            <a:r>
              <a:rPr lang="en-US" sz="2000" smtClean="0"/>
              <a:t>Field of Degree</a:t>
            </a:r>
          </a:p>
          <a:p>
            <a:pPr lvl="1" eaLnBrk="1" hangingPunct="1">
              <a:spcBef>
                <a:spcPct val="0"/>
              </a:spcBef>
            </a:pPr>
            <a:r>
              <a:rPr lang="en-US" sz="2000" smtClean="0"/>
              <a:t>Health Insurance </a:t>
            </a:r>
          </a:p>
          <a:p>
            <a:pPr lvl="1" eaLnBrk="1" hangingPunct="1">
              <a:spcBef>
                <a:spcPct val="0"/>
              </a:spcBef>
            </a:pPr>
            <a:r>
              <a:rPr lang="en-US" sz="2000" smtClean="0"/>
              <a:t>Grandparents</a:t>
            </a:r>
          </a:p>
          <a:p>
            <a:pPr lvl="1" eaLnBrk="1" hangingPunct="1">
              <a:spcBef>
                <a:spcPct val="0"/>
              </a:spcBef>
            </a:pPr>
            <a:r>
              <a:rPr lang="en-US" sz="2000" smtClean="0"/>
              <a:t>Fertility</a:t>
            </a:r>
          </a:p>
          <a:p>
            <a:pPr lvl="1" eaLnBrk="1" hangingPunct="1">
              <a:spcBef>
                <a:spcPct val="0"/>
              </a:spcBef>
            </a:pPr>
            <a:r>
              <a:rPr lang="en-US" sz="2000" smtClean="0"/>
              <a:t>Language</a:t>
            </a:r>
          </a:p>
          <a:p>
            <a:pPr lvl="1" eaLnBrk="1" hangingPunct="1">
              <a:spcBef>
                <a:spcPct val="0"/>
              </a:spcBef>
            </a:pPr>
            <a:r>
              <a:rPr lang="en-US" sz="2000" smtClean="0"/>
              <a:t>Marital Status &amp; History</a:t>
            </a:r>
          </a:p>
          <a:p>
            <a:pPr lvl="1" eaLnBrk="1" hangingPunct="1">
              <a:spcBef>
                <a:spcPct val="0"/>
              </a:spcBef>
            </a:pPr>
            <a:r>
              <a:rPr lang="en-US" sz="2000" smtClean="0"/>
              <a:t>Place of Birth</a:t>
            </a:r>
          </a:p>
          <a:p>
            <a:pPr lvl="1" eaLnBrk="1" hangingPunct="1">
              <a:spcBef>
                <a:spcPct val="0"/>
              </a:spcBef>
            </a:pPr>
            <a:r>
              <a:rPr lang="en-US" sz="2000" smtClean="0"/>
              <a:t>Migration</a:t>
            </a:r>
          </a:p>
          <a:p>
            <a:pPr lvl="1" eaLnBrk="1" hangingPunct="1">
              <a:spcBef>
                <a:spcPct val="0"/>
              </a:spcBef>
            </a:pPr>
            <a:r>
              <a:rPr lang="en-US" sz="2000" smtClean="0"/>
              <a:t>Relationship</a:t>
            </a:r>
          </a:p>
          <a:p>
            <a:pPr lvl="1" eaLnBrk="1" hangingPunct="1">
              <a:spcBef>
                <a:spcPct val="0"/>
              </a:spcBef>
            </a:pPr>
            <a:r>
              <a:rPr lang="en-US" sz="2000" smtClean="0"/>
              <a:t>School Enrollment</a:t>
            </a:r>
          </a:p>
          <a:p>
            <a:pPr lvl="1" eaLnBrk="1" hangingPunct="1">
              <a:spcBef>
                <a:spcPct val="0"/>
              </a:spcBef>
            </a:pPr>
            <a:r>
              <a:rPr lang="en-US" sz="2000" smtClean="0"/>
              <a:t>Veteran Status</a:t>
            </a:r>
            <a:endParaRPr lang="en-US" smtClean="0"/>
          </a:p>
          <a:p>
            <a:pPr eaLnBrk="1" hangingPunct="1">
              <a:buFont typeface="Arial" pitchFamily="34" charset="0"/>
              <a:buNone/>
            </a:pPr>
            <a:endParaRPr lang="en-US" sz="2400" smtClean="0">
              <a:latin typeface="Trebuchet MS" pitchFamily="34" charset="0"/>
            </a:endParaRPr>
          </a:p>
          <a:p>
            <a:pPr eaLnBrk="1" hangingPunct="1"/>
            <a:endParaRPr lang="en-US" sz="2400" smtClean="0">
              <a:latin typeface="Trebuchet MS" pitchFamily="34" charset="0"/>
            </a:endParaRPr>
          </a:p>
        </p:txBody>
      </p:sp>
      <p:sp>
        <p:nvSpPr>
          <p:cNvPr id="12292" name="Content Placeholder 3"/>
          <p:cNvSpPr>
            <a:spLocks noGrp="1"/>
          </p:cNvSpPr>
          <p:nvPr>
            <p:ph sz="half" idx="2"/>
          </p:nvPr>
        </p:nvSpPr>
        <p:spPr>
          <a:xfrm>
            <a:off x="4648200" y="1066800"/>
            <a:ext cx="4114800" cy="5029200"/>
          </a:xfrm>
        </p:spPr>
        <p:txBody>
          <a:bodyPr/>
          <a:lstStyle/>
          <a:p>
            <a:pPr eaLnBrk="1" hangingPunct="1"/>
            <a:r>
              <a:rPr lang="en-US" sz="2400" b="1" smtClean="0">
                <a:solidFill>
                  <a:srgbClr val="1C5696"/>
                </a:solidFill>
              </a:rPr>
              <a:t>ECONOMIC</a:t>
            </a:r>
          </a:p>
          <a:p>
            <a:pPr lvl="1" eaLnBrk="1" hangingPunct="1"/>
            <a:r>
              <a:rPr lang="en-US" sz="2000" smtClean="0"/>
              <a:t>Employment &amp; Work Status</a:t>
            </a:r>
          </a:p>
          <a:p>
            <a:pPr lvl="1" eaLnBrk="1" hangingPunct="1"/>
            <a:r>
              <a:rPr lang="en-US" sz="2000" smtClean="0"/>
              <a:t>Income &amp; Earnings</a:t>
            </a:r>
          </a:p>
          <a:p>
            <a:pPr lvl="1" eaLnBrk="1" hangingPunct="1"/>
            <a:r>
              <a:rPr lang="en-US" sz="2000" smtClean="0"/>
              <a:t>Industry &amp; Occupation</a:t>
            </a:r>
          </a:p>
          <a:p>
            <a:pPr lvl="1" eaLnBrk="1" hangingPunct="1"/>
            <a:r>
              <a:rPr lang="en-US" sz="2000" smtClean="0"/>
              <a:t>Class of Worker</a:t>
            </a:r>
          </a:p>
          <a:p>
            <a:pPr lvl="1" eaLnBrk="1" hangingPunct="1"/>
            <a:r>
              <a:rPr lang="en-US" sz="2000" smtClean="0"/>
              <a:t>Commuting</a:t>
            </a:r>
          </a:p>
          <a:p>
            <a:pPr lvl="1" eaLnBrk="1" hangingPunct="1"/>
            <a:r>
              <a:rPr lang="en-US" sz="2000" smtClean="0"/>
              <a:t>Poverty Status</a:t>
            </a:r>
          </a:p>
          <a:p>
            <a:pPr lvl="1" eaLnBrk="1" hangingPunct="1"/>
            <a:r>
              <a:rPr lang="en-US" sz="2000" smtClean="0"/>
              <a:t>SNAP Receipt</a:t>
            </a:r>
          </a:p>
          <a:p>
            <a:pPr eaLnBrk="1" hangingPunct="1"/>
            <a:r>
              <a:rPr lang="en-US" sz="2400" b="1" smtClean="0">
                <a:solidFill>
                  <a:srgbClr val="1C5696"/>
                </a:solidFill>
              </a:rPr>
              <a:t>DEMOGRAPHIC</a:t>
            </a:r>
          </a:p>
          <a:p>
            <a:pPr lvl="1" eaLnBrk="1" hangingPunct="1"/>
            <a:r>
              <a:rPr lang="en-US" sz="2000" smtClean="0"/>
              <a:t>Age &amp; Sex</a:t>
            </a:r>
          </a:p>
          <a:p>
            <a:pPr lvl="1" eaLnBrk="1" hangingPunct="1"/>
            <a:r>
              <a:rPr lang="en-US" sz="2000" smtClean="0"/>
              <a:t>Race &amp; Hispanic Origin</a:t>
            </a:r>
          </a:p>
        </p:txBody>
      </p:sp>
      <p:sp>
        <p:nvSpPr>
          <p:cNvPr id="12293" name="Slide Number Placeholder 2"/>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fld id="{00E2A954-B3D2-4FCD-9296-5C52BC0D872A}" type="slidenum">
              <a:rPr lang="en-US" sz="1200" b="1">
                <a:latin typeface="Arial" pitchFamily="34" charset="0"/>
              </a:rPr>
              <a:pPr algn="r"/>
              <a:t>39</a:t>
            </a:fld>
            <a:endParaRPr lang="en-US" sz="1200" b="1">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696200" cy="4724400"/>
          </a:xfrm>
        </p:spPr>
        <p:txBody>
          <a:bodyPr/>
          <a:lstStyle/>
          <a:p>
            <a:endParaRPr lang="en-US" dirty="0" smtClean="0"/>
          </a:p>
          <a:p>
            <a:pPr>
              <a:buFont typeface="Arial" pitchFamily="34" charset="0"/>
              <a:buChar char="•"/>
            </a:pPr>
            <a:r>
              <a:rPr lang="en-US" dirty="0" smtClean="0"/>
              <a:t>Census Demographics are Aggregated into </a:t>
            </a:r>
            <a:r>
              <a:rPr lang="en-US" i="1" dirty="0" smtClean="0">
                <a:solidFill>
                  <a:srgbClr val="FFC000"/>
                </a:solidFill>
              </a:rPr>
              <a:t>Enumeration Areas</a:t>
            </a:r>
          </a:p>
          <a:p>
            <a:pPr>
              <a:buFont typeface="Arial" pitchFamily="34" charset="0"/>
              <a:buChar char="•"/>
            </a:pPr>
            <a:r>
              <a:rPr lang="en-US" dirty="0" err="1" smtClean="0"/>
              <a:t>SummaryTabulations</a:t>
            </a:r>
            <a:r>
              <a:rPr lang="en-US" dirty="0" smtClean="0"/>
              <a:t> are made of individual records by area </a:t>
            </a:r>
          </a:p>
          <a:p>
            <a:pPr>
              <a:buFont typeface="Arial" pitchFamily="34" charset="0"/>
              <a:buChar char="•"/>
            </a:pPr>
            <a:r>
              <a:rPr lang="en-US" dirty="0" smtClean="0"/>
              <a:t>Census Geography is a Hierarchy of Nested Enumeration Areas. </a:t>
            </a:r>
            <a:endParaRPr lang="en-US" dirty="0"/>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52400"/>
            <a:ext cx="7772400" cy="838200"/>
          </a:xfrm>
        </p:spPr>
        <p:txBody>
          <a:bodyPr/>
          <a:lstStyle/>
          <a:p>
            <a:pPr eaLnBrk="1" hangingPunct="1"/>
            <a:r>
              <a:rPr lang="en-US" smtClean="0"/>
              <a:t>ACS Content: Housing</a:t>
            </a:r>
          </a:p>
        </p:txBody>
      </p:sp>
      <p:sp>
        <p:nvSpPr>
          <p:cNvPr id="13315" name="Content Placeholder 2"/>
          <p:cNvSpPr>
            <a:spLocks noGrp="1"/>
          </p:cNvSpPr>
          <p:nvPr>
            <p:ph sz="half" idx="1"/>
          </p:nvPr>
        </p:nvSpPr>
        <p:spPr>
          <a:xfrm>
            <a:off x="381000" y="1066800"/>
            <a:ext cx="4114800" cy="5029200"/>
          </a:xfrm>
        </p:spPr>
        <p:txBody>
          <a:bodyPr/>
          <a:lstStyle/>
          <a:p>
            <a:pPr eaLnBrk="1" hangingPunct="1">
              <a:spcBef>
                <a:spcPct val="0"/>
              </a:spcBef>
              <a:spcAft>
                <a:spcPts val="400"/>
              </a:spcAft>
            </a:pPr>
            <a:r>
              <a:rPr lang="en-US" sz="2000" smtClean="0"/>
              <a:t>Age of Householder</a:t>
            </a:r>
          </a:p>
          <a:p>
            <a:pPr eaLnBrk="1" hangingPunct="1">
              <a:spcBef>
                <a:spcPct val="0"/>
              </a:spcBef>
              <a:spcAft>
                <a:spcPts val="400"/>
              </a:spcAft>
            </a:pPr>
            <a:r>
              <a:rPr lang="en-US" sz="2000" smtClean="0"/>
              <a:t>House Heating Fuel</a:t>
            </a:r>
          </a:p>
          <a:p>
            <a:pPr eaLnBrk="1" hangingPunct="1">
              <a:spcBef>
                <a:spcPct val="0"/>
              </a:spcBef>
              <a:spcAft>
                <a:spcPts val="400"/>
              </a:spcAft>
            </a:pPr>
            <a:r>
              <a:rPr lang="en-US" sz="2000" smtClean="0"/>
              <a:t>Household Size</a:t>
            </a:r>
          </a:p>
          <a:p>
            <a:pPr eaLnBrk="1" hangingPunct="1">
              <a:spcBef>
                <a:spcPct val="0"/>
              </a:spcBef>
              <a:spcAft>
                <a:spcPts val="400"/>
              </a:spcAft>
            </a:pPr>
            <a:r>
              <a:rPr lang="en-US" sz="2000" smtClean="0"/>
              <a:t>Kitchen Facilities</a:t>
            </a:r>
          </a:p>
          <a:p>
            <a:pPr eaLnBrk="1" hangingPunct="1">
              <a:spcBef>
                <a:spcPct val="0"/>
              </a:spcBef>
              <a:spcAft>
                <a:spcPts val="400"/>
              </a:spcAft>
            </a:pPr>
            <a:r>
              <a:rPr lang="en-US" sz="2000" smtClean="0"/>
              <a:t>Occupancy and Vacancy</a:t>
            </a:r>
          </a:p>
          <a:p>
            <a:pPr eaLnBrk="1" hangingPunct="1">
              <a:spcBef>
                <a:spcPct val="0"/>
              </a:spcBef>
              <a:spcAft>
                <a:spcPts val="400"/>
              </a:spcAft>
            </a:pPr>
            <a:r>
              <a:rPr lang="en-US" sz="2000" smtClean="0"/>
              <a:t>Owner Statistics</a:t>
            </a:r>
          </a:p>
          <a:p>
            <a:pPr eaLnBrk="1" hangingPunct="1">
              <a:spcBef>
                <a:spcPct val="0"/>
              </a:spcBef>
              <a:spcAft>
                <a:spcPts val="400"/>
              </a:spcAft>
            </a:pPr>
            <a:r>
              <a:rPr lang="en-US" sz="2000" smtClean="0"/>
              <a:t>Plumbing Facilities</a:t>
            </a:r>
          </a:p>
          <a:p>
            <a:pPr eaLnBrk="1" hangingPunct="1">
              <a:spcBef>
                <a:spcPct val="0"/>
              </a:spcBef>
              <a:spcAft>
                <a:spcPts val="400"/>
              </a:spcAft>
            </a:pPr>
            <a:r>
              <a:rPr lang="en-US" sz="2000" smtClean="0"/>
              <a:t>Race of Householder</a:t>
            </a:r>
          </a:p>
          <a:p>
            <a:pPr eaLnBrk="1" hangingPunct="1">
              <a:spcBef>
                <a:spcPct val="0"/>
              </a:spcBef>
              <a:spcAft>
                <a:spcPts val="400"/>
              </a:spcAft>
            </a:pPr>
            <a:r>
              <a:rPr lang="en-US" sz="2000" smtClean="0"/>
              <a:t>Renter Statistics</a:t>
            </a:r>
          </a:p>
          <a:p>
            <a:pPr eaLnBrk="1" hangingPunct="1">
              <a:spcBef>
                <a:spcPct val="0"/>
              </a:spcBef>
              <a:spcAft>
                <a:spcPts val="400"/>
              </a:spcAft>
            </a:pPr>
            <a:r>
              <a:rPr lang="en-US" sz="2000" smtClean="0"/>
              <a:t>Rooms and Bedrooms</a:t>
            </a:r>
          </a:p>
          <a:p>
            <a:pPr eaLnBrk="1" hangingPunct="1">
              <a:spcBef>
                <a:spcPct val="0"/>
              </a:spcBef>
              <a:spcAft>
                <a:spcPts val="400"/>
              </a:spcAft>
            </a:pPr>
            <a:r>
              <a:rPr lang="en-US" sz="2000" smtClean="0"/>
              <a:t>Telephone Service</a:t>
            </a:r>
          </a:p>
          <a:p>
            <a:pPr eaLnBrk="1" hangingPunct="1">
              <a:spcBef>
                <a:spcPct val="0"/>
              </a:spcBef>
              <a:spcAft>
                <a:spcPts val="400"/>
              </a:spcAft>
            </a:pPr>
            <a:r>
              <a:rPr lang="en-US" sz="2000" smtClean="0"/>
              <a:t>Tenure</a:t>
            </a:r>
          </a:p>
          <a:p>
            <a:pPr eaLnBrk="1" hangingPunct="1">
              <a:buFont typeface="Arial" pitchFamily="34" charset="0"/>
              <a:buNone/>
            </a:pPr>
            <a:endParaRPr lang="en-US" sz="2000" smtClean="0">
              <a:latin typeface="Trebuchet MS" pitchFamily="34" charset="0"/>
            </a:endParaRPr>
          </a:p>
          <a:p>
            <a:pPr eaLnBrk="1" hangingPunct="1"/>
            <a:endParaRPr lang="en-US" sz="2000" smtClean="0">
              <a:latin typeface="Trebuchet MS" pitchFamily="34" charset="0"/>
            </a:endParaRPr>
          </a:p>
        </p:txBody>
      </p:sp>
      <p:sp>
        <p:nvSpPr>
          <p:cNvPr id="13316" name="Content Placeholder 3"/>
          <p:cNvSpPr>
            <a:spLocks noGrp="1"/>
          </p:cNvSpPr>
          <p:nvPr>
            <p:ph sz="half" idx="2"/>
          </p:nvPr>
        </p:nvSpPr>
        <p:spPr>
          <a:xfrm>
            <a:off x="4648200" y="1066800"/>
            <a:ext cx="4114800" cy="5029200"/>
          </a:xfrm>
        </p:spPr>
        <p:txBody>
          <a:bodyPr/>
          <a:lstStyle/>
          <a:p>
            <a:pPr eaLnBrk="1" hangingPunct="1"/>
            <a:r>
              <a:rPr lang="en-US" sz="2000" smtClean="0"/>
              <a:t>Units in Structure</a:t>
            </a:r>
          </a:p>
          <a:p>
            <a:pPr eaLnBrk="1" hangingPunct="1"/>
            <a:r>
              <a:rPr lang="en-US" sz="2000" smtClean="0"/>
              <a:t>Value of Home</a:t>
            </a:r>
          </a:p>
          <a:p>
            <a:pPr eaLnBrk="1" hangingPunct="1"/>
            <a:r>
              <a:rPr lang="en-US" sz="2000" smtClean="0"/>
              <a:t>Vehicles Available</a:t>
            </a:r>
          </a:p>
          <a:p>
            <a:pPr eaLnBrk="1" hangingPunct="1"/>
            <a:r>
              <a:rPr lang="en-US" sz="2000" smtClean="0"/>
              <a:t>Year Householder Moved Into Unit</a:t>
            </a:r>
          </a:p>
          <a:p>
            <a:pPr eaLnBrk="1" hangingPunct="1"/>
            <a:r>
              <a:rPr lang="en-US" sz="2000" smtClean="0"/>
              <a:t>Year Structure Built</a:t>
            </a:r>
          </a:p>
        </p:txBody>
      </p:sp>
      <p:sp>
        <p:nvSpPr>
          <p:cNvPr id="13317" name="Slide Number Placeholder 2"/>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fld id="{C3B4A029-EC4F-44B3-8246-B001CC4A4199}" type="slidenum">
              <a:rPr lang="en-US" sz="1200" b="1">
                <a:latin typeface="Arial" pitchFamily="34" charset="0"/>
              </a:rPr>
              <a:pPr algn="r"/>
              <a:t>40</a:t>
            </a:fld>
            <a:endParaRPr lang="en-US" sz="1200" b="1">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8194"/>
          <p:cNvSpPr>
            <a:spLocks noGrp="1" noChangeArrowheads="1"/>
          </p:cNvSpPr>
          <p:nvPr>
            <p:ph type="title"/>
          </p:nvPr>
        </p:nvSpPr>
        <p:spPr>
          <a:xfrm>
            <a:off x="533400" y="431800"/>
            <a:ext cx="7696200" cy="1143000"/>
          </a:xfrm>
        </p:spPr>
        <p:txBody>
          <a:bodyPr lIns="0" rIns="0" rtlCol="0">
            <a:normAutofit/>
          </a:bodyPr>
          <a:lstStyle/>
          <a:p>
            <a:pPr eaLnBrk="1" fontAlgn="auto" hangingPunct="1">
              <a:spcAft>
                <a:spcPts val="0"/>
              </a:spcAft>
              <a:defRPr/>
            </a:pPr>
            <a:r>
              <a:rPr lang="en-US" dirty="0" smtClean="0"/>
              <a:t>Data Product Release Schedule</a:t>
            </a:r>
            <a:br>
              <a:rPr lang="en-US" dirty="0" smtClean="0"/>
            </a:br>
            <a:endParaRPr lang="en-US" sz="2400" dirty="0" smtClean="0"/>
          </a:p>
        </p:txBody>
      </p:sp>
      <p:sp>
        <p:nvSpPr>
          <p:cNvPr id="10" name="Content Placeholder 2"/>
          <p:cNvSpPr txBox="1">
            <a:spLocks/>
          </p:cNvSpPr>
          <p:nvPr/>
        </p:nvSpPr>
        <p:spPr>
          <a:xfrm>
            <a:off x="606425" y="1574800"/>
            <a:ext cx="8229600" cy="4781550"/>
          </a:xfrm>
          <a:prstGeom prst="rect">
            <a:avLst/>
          </a:prstGeom>
        </p:spPr>
        <p:txBody>
          <a:bodyPr>
            <a:normAutofit/>
          </a:bodyPr>
          <a:lstStyle/>
          <a:p>
            <a:pPr fontAlgn="auto">
              <a:spcBef>
                <a:spcPct val="20000"/>
              </a:spcBef>
              <a:spcAft>
                <a:spcPts val="0"/>
              </a:spcAft>
              <a:buClr>
                <a:srgbClr val="1C5696"/>
              </a:buClr>
              <a:buFont typeface="Arial" pitchFamily="34" charset="0"/>
              <a:buNone/>
              <a:defRPr/>
            </a:pPr>
            <a:r>
              <a:rPr lang="en-US" sz="2400" dirty="0">
                <a:solidFill>
                  <a:schemeClr val="bg1"/>
                </a:solidFill>
                <a:latin typeface="Arial"/>
              </a:rPr>
              <a:t>The ACS annually releases:</a:t>
            </a:r>
          </a:p>
          <a:p>
            <a:pPr fontAlgn="auto">
              <a:spcBef>
                <a:spcPct val="20000"/>
              </a:spcBef>
              <a:spcAft>
                <a:spcPts val="0"/>
              </a:spcAft>
              <a:buClr>
                <a:srgbClr val="1C5696"/>
              </a:buClr>
              <a:buFont typeface="Arial" pitchFamily="34" charset="0"/>
              <a:buNone/>
              <a:defRPr/>
            </a:pPr>
            <a:endParaRPr lang="en-US" sz="1400" b="1" dirty="0">
              <a:solidFill>
                <a:schemeClr val="bg1"/>
              </a:solidFill>
              <a:latin typeface="Arial"/>
            </a:endParaRPr>
          </a:p>
          <a:p>
            <a:pPr marL="342900" indent="-342900" fontAlgn="auto">
              <a:spcBef>
                <a:spcPct val="20000"/>
              </a:spcBef>
              <a:spcAft>
                <a:spcPts val="0"/>
              </a:spcAft>
              <a:buClr>
                <a:srgbClr val="1C5696"/>
              </a:buClr>
              <a:buFont typeface="Arial" pitchFamily="34" charset="0"/>
              <a:buNone/>
              <a:defRPr/>
            </a:pPr>
            <a:r>
              <a:rPr lang="en-US" sz="2400" b="1" dirty="0">
                <a:solidFill>
                  <a:schemeClr val="bg1"/>
                </a:solidFill>
                <a:latin typeface="Arial"/>
              </a:rPr>
              <a:t>1-year estimates (2010)</a:t>
            </a:r>
          </a:p>
          <a:p>
            <a:pPr marL="742950" lvl="1" indent="-285750" fontAlgn="auto">
              <a:spcBef>
                <a:spcPct val="20000"/>
              </a:spcBef>
              <a:spcAft>
                <a:spcPts val="0"/>
              </a:spcAft>
              <a:buFont typeface="Arial" pitchFamily="34" charset="0"/>
              <a:buChar char="–"/>
              <a:defRPr/>
            </a:pPr>
            <a:r>
              <a:rPr lang="en-US" sz="2000" dirty="0">
                <a:solidFill>
                  <a:schemeClr val="bg1"/>
                </a:solidFill>
                <a:latin typeface="Arial"/>
              </a:rPr>
              <a:t>Areas with populations of 65,000+</a:t>
            </a:r>
          </a:p>
          <a:p>
            <a:pPr marL="1143000" lvl="2" indent="-228600" fontAlgn="auto">
              <a:spcBef>
                <a:spcPct val="20000"/>
              </a:spcBef>
              <a:spcAft>
                <a:spcPts val="0"/>
              </a:spcAft>
              <a:buFont typeface="Arial" pitchFamily="34" charset="0"/>
              <a:buChar char="•"/>
              <a:defRPr/>
            </a:pPr>
            <a:r>
              <a:rPr lang="en-US" sz="1600" dirty="0">
                <a:solidFill>
                  <a:schemeClr val="bg1"/>
                </a:solidFill>
                <a:latin typeface="Arial"/>
              </a:rPr>
              <a:t>The Nation</a:t>
            </a:r>
          </a:p>
          <a:p>
            <a:pPr marL="1143000" lvl="2" indent="-228600" fontAlgn="auto">
              <a:spcBef>
                <a:spcPct val="20000"/>
              </a:spcBef>
              <a:spcAft>
                <a:spcPts val="0"/>
              </a:spcAft>
              <a:buFont typeface="Arial" pitchFamily="34" charset="0"/>
              <a:buChar char="•"/>
              <a:defRPr/>
            </a:pPr>
            <a:r>
              <a:rPr lang="en-US" sz="1600" dirty="0">
                <a:solidFill>
                  <a:schemeClr val="bg1"/>
                </a:solidFill>
                <a:latin typeface="Arial"/>
              </a:rPr>
              <a:t>Every state, the District of Columbia, and Puerto Rico</a:t>
            </a:r>
          </a:p>
          <a:p>
            <a:pPr marL="1143000" lvl="2" indent="-228600" fontAlgn="auto">
              <a:spcBef>
                <a:spcPct val="20000"/>
              </a:spcBef>
              <a:spcAft>
                <a:spcPts val="0"/>
              </a:spcAft>
              <a:buFont typeface="Arial" pitchFamily="34" charset="0"/>
              <a:buChar char="•"/>
              <a:defRPr/>
            </a:pPr>
            <a:r>
              <a:rPr lang="en-US" sz="1600" dirty="0">
                <a:solidFill>
                  <a:schemeClr val="bg1"/>
                </a:solidFill>
                <a:latin typeface="Arial"/>
              </a:rPr>
              <a:t>Every Congressional District</a:t>
            </a:r>
          </a:p>
          <a:p>
            <a:pPr marL="1143000" lvl="2" indent="-228600" fontAlgn="auto">
              <a:spcBef>
                <a:spcPct val="20000"/>
              </a:spcBef>
              <a:spcAft>
                <a:spcPts val="0"/>
              </a:spcAft>
              <a:buFont typeface="Arial" pitchFamily="34" charset="0"/>
              <a:buChar char="•"/>
              <a:defRPr/>
            </a:pPr>
            <a:r>
              <a:rPr lang="en-US" sz="1600" dirty="0">
                <a:solidFill>
                  <a:schemeClr val="bg1"/>
                </a:solidFill>
                <a:latin typeface="Arial"/>
              </a:rPr>
              <a:t>About 25 percent of all counties</a:t>
            </a:r>
          </a:p>
          <a:p>
            <a:pPr marL="342900" indent="-342900" fontAlgn="auto">
              <a:spcBef>
                <a:spcPct val="20000"/>
              </a:spcBef>
              <a:spcAft>
                <a:spcPts val="0"/>
              </a:spcAft>
              <a:buClr>
                <a:srgbClr val="1C5696"/>
              </a:buClr>
              <a:buFont typeface="Arial" pitchFamily="34" charset="0"/>
              <a:buNone/>
              <a:defRPr/>
            </a:pPr>
            <a:r>
              <a:rPr lang="en-US" sz="2400" b="1" dirty="0">
                <a:solidFill>
                  <a:schemeClr val="bg1"/>
                </a:solidFill>
                <a:latin typeface="Arial"/>
              </a:rPr>
              <a:t>3-year estimates (2008-2010)</a:t>
            </a:r>
          </a:p>
          <a:p>
            <a:pPr marL="742950" lvl="1" indent="-285750" fontAlgn="auto">
              <a:spcBef>
                <a:spcPct val="20000"/>
              </a:spcBef>
              <a:spcAft>
                <a:spcPts val="0"/>
              </a:spcAft>
              <a:buFont typeface="Arial" pitchFamily="34" charset="0"/>
              <a:buChar char="–"/>
              <a:defRPr/>
            </a:pPr>
            <a:r>
              <a:rPr lang="en-US" sz="2000" dirty="0">
                <a:solidFill>
                  <a:schemeClr val="bg1"/>
                </a:solidFill>
                <a:latin typeface="Arial"/>
              </a:rPr>
              <a:t>Areas with populations of 20,000+</a:t>
            </a:r>
          </a:p>
          <a:p>
            <a:pPr marL="342900" indent="-342900" fontAlgn="auto">
              <a:spcBef>
                <a:spcPct val="20000"/>
              </a:spcBef>
              <a:spcAft>
                <a:spcPts val="0"/>
              </a:spcAft>
              <a:buClr>
                <a:srgbClr val="1C5696"/>
              </a:buClr>
              <a:buFont typeface="Arial" pitchFamily="34" charset="0"/>
              <a:buNone/>
              <a:defRPr/>
            </a:pPr>
            <a:r>
              <a:rPr lang="en-US" sz="2400" b="1" dirty="0">
                <a:solidFill>
                  <a:srgbClr val="FFFF99"/>
                </a:solidFill>
                <a:latin typeface="Arial"/>
              </a:rPr>
              <a:t>5-year estimates (2006-2010)</a:t>
            </a:r>
          </a:p>
          <a:p>
            <a:pPr marL="742950" lvl="1" indent="-285750" fontAlgn="auto">
              <a:spcBef>
                <a:spcPct val="20000"/>
              </a:spcBef>
              <a:spcAft>
                <a:spcPts val="0"/>
              </a:spcAft>
              <a:buFont typeface="Arial" pitchFamily="34" charset="0"/>
              <a:buChar char="–"/>
              <a:defRPr/>
            </a:pPr>
            <a:r>
              <a:rPr lang="en-US" sz="2000" dirty="0">
                <a:solidFill>
                  <a:srgbClr val="FFFF99"/>
                </a:solidFill>
                <a:latin typeface="Arial"/>
              </a:rPr>
              <a:t>All areas</a:t>
            </a:r>
          </a:p>
        </p:txBody>
      </p:sp>
      <p:sp>
        <p:nvSpPr>
          <p:cNvPr id="21508" name="Slide Number Placeholder 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94153-78C0-481F-9048-8F84341F71C3}" type="slidenum">
              <a:rPr lang="en-US" smtClean="0"/>
              <a:pPr fontAlgn="base">
                <a:spcBef>
                  <a:spcPct val="0"/>
                </a:spcBef>
                <a:spcAft>
                  <a:spcPct val="0"/>
                </a:spcAft>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1143000"/>
          </a:xfrm>
        </p:spPr>
        <p:txBody>
          <a:bodyPr/>
          <a:lstStyle/>
          <a:p>
            <a:pPr eaLnBrk="1" hangingPunct="1"/>
            <a:r>
              <a:rPr lang="en-US" sz="4900" smtClean="0"/>
              <a:t>Data Products</a:t>
            </a:r>
            <a:endParaRPr lang="en-US" sz="2700" smtClean="0"/>
          </a:p>
        </p:txBody>
      </p:sp>
      <p:graphicFrame>
        <p:nvGraphicFramePr>
          <p:cNvPr id="8" name="Content Placeholder 7"/>
          <p:cNvGraphicFramePr>
            <a:graphicFrameLocks noGrp="1"/>
          </p:cNvGraphicFramePr>
          <p:nvPr>
            <p:ph idx="1"/>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Slide Number Placeholder 6"/>
          <p:cNvSpPr>
            <a:spLocks noGrp="1"/>
          </p:cNvSpPr>
          <p:nvPr>
            <p:ph type="sldNum" sz="quarter" idx="4294967295"/>
          </p:nvPr>
        </p:nvSpPr>
        <p:spPr bwMode="auto">
          <a:xfrm>
            <a:off x="6003925" y="6302375"/>
            <a:ext cx="2895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5B188A2B-A3A1-463B-BAF3-9BECA5158700}" type="slidenum">
              <a:rPr lang="en-US" b="0" smtClean="0"/>
              <a:pPr fontAlgn="base">
                <a:spcBef>
                  <a:spcPct val="0"/>
                </a:spcBef>
                <a:spcAft>
                  <a:spcPct val="0"/>
                </a:spcAft>
              </a:pPr>
              <a:t>42</a:t>
            </a:fld>
            <a:endParaRPr lang="en-US" b="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hidden="1"/>
          <p:cNvSpPr>
            <a:spLocks noGrp="1"/>
          </p:cNvSpPr>
          <p:nvPr>
            <p:ph type="sldNum" sz="quarter" idx="10"/>
          </p:nvPr>
        </p:nvSpPr>
        <p:spPr/>
        <p:txBody>
          <a:bodyPr/>
          <a:lstStyle/>
          <a:p>
            <a:pPr>
              <a:defRPr/>
            </a:pPr>
            <a:endParaRPr lang="en-US" dirty="0"/>
          </a:p>
        </p:txBody>
      </p:sp>
      <p:sp>
        <p:nvSpPr>
          <p:cNvPr id="11267" name="Rectangle 2"/>
          <p:cNvSpPr>
            <a:spLocks noGrp="1" noChangeArrowheads="1"/>
          </p:cNvSpPr>
          <p:nvPr>
            <p:ph type="title"/>
          </p:nvPr>
        </p:nvSpPr>
        <p:spPr>
          <a:xfrm>
            <a:off x="304800" y="304800"/>
            <a:ext cx="8267700" cy="1066800"/>
          </a:xfrm>
        </p:spPr>
        <p:txBody>
          <a:bodyPr lIns="0" rIns="0"/>
          <a:lstStyle/>
          <a:p>
            <a:r>
              <a:rPr lang="en-US" smtClean="0">
                <a:solidFill>
                  <a:srgbClr val="FFFF00"/>
                </a:solidFill>
              </a:rPr>
              <a:t>ACS Data Release Schedule</a:t>
            </a:r>
          </a:p>
        </p:txBody>
      </p:sp>
      <p:sp>
        <p:nvSpPr>
          <p:cNvPr id="11268" name="Rectangle 3"/>
          <p:cNvSpPr>
            <a:spLocks noChangeArrowheads="1"/>
          </p:cNvSpPr>
          <p:nvPr/>
        </p:nvSpPr>
        <p:spPr bwMode="auto">
          <a:xfrm>
            <a:off x="8940800" y="2438400"/>
            <a:ext cx="203200" cy="1116013"/>
          </a:xfrm>
          <a:prstGeom prst="rect">
            <a:avLst/>
          </a:prstGeom>
          <a:noFill/>
          <a:ln w="9525">
            <a:noFill/>
            <a:miter lim="800000"/>
            <a:headEnd/>
            <a:tailEnd/>
          </a:ln>
        </p:spPr>
        <p:txBody>
          <a:bodyPr/>
          <a:lstStyle/>
          <a:p>
            <a:endParaRPr lang="en-US"/>
          </a:p>
        </p:txBody>
      </p:sp>
      <p:sp>
        <p:nvSpPr>
          <p:cNvPr id="11269" name="Rectangle 4"/>
          <p:cNvSpPr>
            <a:spLocks noChangeArrowheads="1"/>
          </p:cNvSpPr>
          <p:nvPr/>
        </p:nvSpPr>
        <p:spPr bwMode="auto">
          <a:xfrm>
            <a:off x="3962400" y="914400"/>
            <a:ext cx="5334000" cy="985838"/>
          </a:xfrm>
          <a:prstGeom prst="rect">
            <a:avLst/>
          </a:prstGeom>
          <a:noFill/>
          <a:ln w="9525">
            <a:noFill/>
            <a:miter lim="800000"/>
            <a:headEnd/>
            <a:tailEnd/>
          </a:ln>
        </p:spPr>
        <p:txBody>
          <a:bodyPr/>
          <a:lstStyle/>
          <a:p>
            <a:endParaRPr lang="en-US"/>
          </a:p>
        </p:txBody>
      </p:sp>
      <p:pic>
        <p:nvPicPr>
          <p:cNvPr id="11270" name="Picture 5"/>
          <p:cNvPicPr>
            <a:picLocks noChangeAspect="1" noChangeArrowheads="1"/>
          </p:cNvPicPr>
          <p:nvPr/>
        </p:nvPicPr>
        <p:blipFill>
          <a:blip r:embed="rId3" cstate="print"/>
          <a:srcRect l="7500" t="17903" r="41875" b="66850"/>
          <a:stretch>
            <a:fillRect/>
          </a:stretch>
        </p:blipFill>
        <p:spPr bwMode="auto">
          <a:xfrm>
            <a:off x="228600" y="1447800"/>
            <a:ext cx="8229600" cy="2057400"/>
          </a:xfrm>
          <a:prstGeom prst="rect">
            <a:avLst/>
          </a:prstGeom>
          <a:noFill/>
          <a:ln w="9525">
            <a:noFill/>
            <a:miter lim="800000"/>
            <a:headEnd/>
            <a:tailEnd/>
          </a:ln>
        </p:spPr>
      </p:pic>
      <p:sp>
        <p:nvSpPr>
          <p:cNvPr id="11271" name="Rectangle 6"/>
          <p:cNvSpPr>
            <a:spLocks noChangeArrowheads="1"/>
          </p:cNvSpPr>
          <p:nvPr/>
        </p:nvSpPr>
        <p:spPr bwMode="auto">
          <a:xfrm>
            <a:off x="381000" y="3733800"/>
            <a:ext cx="8077200" cy="2246313"/>
          </a:xfrm>
          <a:prstGeom prst="rect">
            <a:avLst/>
          </a:prstGeom>
          <a:noFill/>
          <a:ln w="9525">
            <a:noFill/>
            <a:miter lim="800000"/>
            <a:headEnd/>
            <a:tailEnd/>
          </a:ln>
        </p:spPr>
        <p:txBody>
          <a:bodyPr>
            <a:spAutoFit/>
          </a:bodyPr>
          <a:lstStyle/>
          <a:p>
            <a:pPr>
              <a:spcBef>
                <a:spcPct val="50000"/>
              </a:spcBef>
            </a:pPr>
            <a:r>
              <a:rPr lang="en-US" sz="2000">
                <a:solidFill>
                  <a:schemeClr val="bg1"/>
                </a:solidFill>
                <a:latin typeface="Arial" pitchFamily="34" charset="0"/>
              </a:rPr>
              <a:t>Data products are released in the year following the single year or multiyear period in which data are collected.   ACS data includes median home value, median income, percent foreign-born, percent without health insurance, etc.  This type of demographic data for small areas (down to tract and block group for the 5yr data) has not been released from Census since the 2000 long form data releases.  This data replaces the data formerly collected via the Census long form.</a:t>
            </a:r>
          </a:p>
        </p:txBody>
      </p:sp>
      <p:sp>
        <p:nvSpPr>
          <p:cNvPr id="11272" name="Text Box 7"/>
          <p:cNvSpPr txBox="1">
            <a:spLocks noChangeArrowheads="1"/>
          </p:cNvSpPr>
          <p:nvPr/>
        </p:nvSpPr>
        <p:spPr bwMode="auto">
          <a:xfrm>
            <a:off x="2041525" y="5680075"/>
            <a:ext cx="184150" cy="457200"/>
          </a:xfrm>
          <a:prstGeom prst="rect">
            <a:avLst/>
          </a:prstGeom>
          <a:noFill/>
          <a:ln w="9525">
            <a:noFill/>
            <a:miter lim="800000"/>
            <a:headEnd/>
            <a:tailEnd/>
          </a:ln>
        </p:spPr>
        <p:txBody>
          <a:bodyPr wrap="none">
            <a:spAutoFit/>
          </a:bodyPr>
          <a:lstStyle/>
          <a:p>
            <a:endParaRPr lang="en-US"/>
          </a:p>
        </p:txBody>
      </p:sp>
      <p:sp>
        <p:nvSpPr>
          <p:cNvPr id="11273" name="Text Box 8" hidden="1"/>
          <p:cNvSpPr txBox="1">
            <a:spLocks noChangeArrowheads="1"/>
          </p:cNvSpPr>
          <p:nvPr/>
        </p:nvSpPr>
        <p:spPr bwMode="auto">
          <a:xfrm>
            <a:off x="3184525" y="5603875"/>
            <a:ext cx="184150" cy="461963"/>
          </a:xfrm>
          <a:prstGeom prst="rect">
            <a:avLst/>
          </a:prstGeom>
          <a:solidFill>
            <a:srgbClr val="FFFF99"/>
          </a:solidFill>
          <a:ln w="9525">
            <a:noFill/>
            <a:miter lim="800000"/>
            <a:headEnd/>
            <a:tailEnd/>
          </a:ln>
        </p:spPr>
        <p:txBody>
          <a:bodyPr wrap="none">
            <a:spAutoFit/>
          </a:bodyPr>
          <a:lstStyle/>
          <a:p>
            <a:endParaRPr lang="en-US">
              <a:solidFill>
                <a:srgbClr val="FF0000"/>
              </a:solidFill>
            </a:endParaRPr>
          </a:p>
        </p:txBody>
      </p:sp>
      <p:sp>
        <p:nvSpPr>
          <p:cNvPr id="11274" name="TextBox 9"/>
          <p:cNvSpPr txBox="1">
            <a:spLocks noChangeArrowheads="1"/>
          </p:cNvSpPr>
          <p:nvPr/>
        </p:nvSpPr>
        <p:spPr bwMode="auto">
          <a:xfrm>
            <a:off x="2819400" y="5867400"/>
            <a:ext cx="184150" cy="46196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077200" cy="838200"/>
          </a:xfrm>
        </p:spPr>
        <p:txBody>
          <a:bodyPr/>
          <a:lstStyle/>
          <a:p>
            <a:pPr marL="342900" indent="-342900">
              <a:spcBef>
                <a:spcPct val="75000"/>
              </a:spcBef>
            </a:pPr>
            <a:r>
              <a:rPr lang="en-US" sz="3200" dirty="0" smtClean="0"/>
              <a:t>“Census Data” </a:t>
            </a:r>
            <a:r>
              <a:rPr lang="en-US" sz="3200" dirty="0" err="1" smtClean="0"/>
              <a:t>vs</a:t>
            </a:r>
            <a:r>
              <a:rPr lang="en-US" sz="3200" dirty="0" smtClean="0"/>
              <a:t> ACS</a:t>
            </a:r>
            <a:endParaRPr lang="en-US" dirty="0" smtClean="0"/>
          </a:p>
        </p:txBody>
      </p:sp>
      <p:sp>
        <p:nvSpPr>
          <p:cNvPr id="701443" name="Rectangle 3"/>
          <p:cNvSpPr>
            <a:spLocks noGrp="1" noChangeArrowheads="1"/>
          </p:cNvSpPr>
          <p:nvPr>
            <p:ph idx="1"/>
          </p:nvPr>
        </p:nvSpPr>
        <p:spPr>
          <a:xfrm>
            <a:off x="457200" y="1219200"/>
            <a:ext cx="7924800" cy="4495800"/>
          </a:xfrm>
        </p:spPr>
        <p:txBody>
          <a:bodyPr/>
          <a:lstStyle/>
          <a:p>
            <a:pPr eaLnBrk="1" hangingPunct="1">
              <a:buClr>
                <a:schemeClr val="accent5">
                  <a:lumMod val="50000"/>
                </a:schemeClr>
              </a:buClr>
              <a:defRPr/>
            </a:pPr>
            <a:r>
              <a:rPr lang="en-US" sz="2000" dirty="0" smtClean="0">
                <a:solidFill>
                  <a:schemeClr val="bg1"/>
                </a:solidFill>
              </a:rPr>
              <a:t>1.  2010 Census shows numbers and basic characteristics (sex, age, race, </a:t>
            </a:r>
            <a:r>
              <a:rPr lang="en-US" sz="2000" dirty="0" err="1" smtClean="0">
                <a:solidFill>
                  <a:schemeClr val="bg1"/>
                </a:solidFill>
              </a:rPr>
              <a:t>hispanic</a:t>
            </a:r>
            <a:r>
              <a:rPr lang="en-US" sz="2000" dirty="0" smtClean="0">
                <a:solidFill>
                  <a:schemeClr val="bg1"/>
                </a:solidFill>
              </a:rPr>
              <a:t> origin, and homeowner status).  </a:t>
            </a:r>
          </a:p>
          <a:p>
            <a:pPr eaLnBrk="1" hangingPunct="1">
              <a:buClr>
                <a:schemeClr val="accent5">
                  <a:lumMod val="50000"/>
                </a:schemeClr>
              </a:buClr>
              <a:buFont typeface="Wingdings" pitchFamily="2" charset="2"/>
              <a:buChar char="v"/>
              <a:defRPr/>
            </a:pPr>
            <a:endParaRPr lang="en-US" sz="2000" dirty="0" smtClean="0">
              <a:solidFill>
                <a:schemeClr val="bg1"/>
              </a:solidFill>
            </a:endParaRPr>
          </a:p>
          <a:p>
            <a:pPr eaLnBrk="1" hangingPunct="1">
              <a:buClr>
                <a:schemeClr val="accent5">
                  <a:lumMod val="50000"/>
                </a:schemeClr>
              </a:buClr>
              <a:defRPr/>
            </a:pPr>
            <a:r>
              <a:rPr lang="en-US" sz="2000" dirty="0" smtClean="0">
                <a:solidFill>
                  <a:schemeClr val="bg1"/>
                </a:solidFill>
              </a:rPr>
              <a:t>2.  All ACS data are </a:t>
            </a:r>
            <a:r>
              <a:rPr lang="en-US" sz="2000" i="1" dirty="0" smtClean="0">
                <a:solidFill>
                  <a:srgbClr val="FF0000"/>
                </a:solidFill>
              </a:rPr>
              <a:t>estimates</a:t>
            </a:r>
            <a:r>
              <a:rPr lang="en-US" sz="2000" dirty="0" smtClean="0">
                <a:solidFill>
                  <a:schemeClr val="bg1"/>
                </a:solidFill>
              </a:rPr>
              <a:t> derived from a sample of the United States rather than the whole population.  </a:t>
            </a:r>
            <a:r>
              <a:rPr lang="en-US" sz="2000" i="1" dirty="0" smtClean="0">
                <a:solidFill>
                  <a:schemeClr val="bg1"/>
                </a:solidFill>
              </a:rPr>
              <a:t>Margin of Error (MOE) </a:t>
            </a:r>
            <a:r>
              <a:rPr lang="en-US" sz="2000" dirty="0" smtClean="0">
                <a:solidFill>
                  <a:schemeClr val="bg1"/>
                </a:solidFill>
              </a:rPr>
              <a:t>is published for each ACS estimate.  250K households in sample each month, 3 million sampled per year.</a:t>
            </a:r>
          </a:p>
          <a:p>
            <a:pPr eaLnBrk="1" hangingPunct="1">
              <a:buClr>
                <a:schemeClr val="accent5">
                  <a:lumMod val="50000"/>
                </a:schemeClr>
              </a:buClr>
              <a:buFont typeface="Wingdings" pitchFamily="2" charset="2"/>
              <a:buChar char="v"/>
              <a:defRPr/>
            </a:pPr>
            <a:endParaRPr lang="en-US" sz="2000" dirty="0" smtClean="0">
              <a:solidFill>
                <a:schemeClr val="bg1"/>
              </a:solidFill>
            </a:endParaRPr>
          </a:p>
          <a:p>
            <a:pPr marL="457200" indent="-457200" eaLnBrk="1" hangingPunct="1">
              <a:buClr>
                <a:schemeClr val="accent5">
                  <a:lumMod val="50000"/>
                </a:schemeClr>
              </a:buClr>
              <a:defRPr/>
            </a:pPr>
            <a:r>
              <a:rPr lang="en-US" sz="2000" dirty="0" smtClean="0">
                <a:solidFill>
                  <a:schemeClr val="bg1"/>
                </a:solidFill>
              </a:rPr>
              <a:t>3.  ACS estimates can be joined to a Shapefile or  other Attributes.</a:t>
            </a:r>
          </a:p>
          <a:p>
            <a:pPr marL="457200" indent="-457200" eaLnBrk="1" hangingPunct="1">
              <a:buClr>
                <a:schemeClr val="accent5">
                  <a:lumMod val="50000"/>
                </a:schemeClr>
              </a:buClr>
              <a:buFontTx/>
              <a:buAutoNum type="arabicPeriod" startAt="3"/>
              <a:defRPr/>
            </a:pPr>
            <a:endParaRPr lang="en-US" sz="2000" b="1" dirty="0" smtClean="0">
              <a:solidFill>
                <a:schemeClr val="bg1"/>
              </a:solidFill>
            </a:endParaRPr>
          </a:p>
          <a:p>
            <a:pPr marL="457200" indent="-457200" eaLnBrk="1" hangingPunct="1">
              <a:buClr>
                <a:schemeClr val="accent5">
                  <a:lumMod val="50000"/>
                </a:schemeClr>
              </a:buClr>
              <a:defRPr/>
            </a:pPr>
            <a:r>
              <a:rPr lang="en-US" sz="2000" b="1" dirty="0" smtClean="0">
                <a:solidFill>
                  <a:schemeClr val="bg1"/>
                </a:solidFill>
              </a:rPr>
              <a:t>4.   More information/guidance can be found at:</a:t>
            </a:r>
          </a:p>
          <a:p>
            <a:pPr marL="857250" lvl="1" indent="-457200" eaLnBrk="1" hangingPunct="1">
              <a:buClr>
                <a:schemeClr val="accent5">
                  <a:lumMod val="50000"/>
                </a:schemeClr>
              </a:buClr>
              <a:buFontTx/>
              <a:buNone/>
              <a:defRPr/>
            </a:pPr>
            <a:r>
              <a:rPr lang="en-US" sz="2000" b="1" dirty="0" smtClean="0"/>
              <a:t>	http://www.census.gov/acs/www/</a:t>
            </a:r>
            <a:endParaRPr lang="en-US" sz="2000" b="1" dirty="0"/>
          </a:p>
        </p:txBody>
      </p:sp>
      <p:sp>
        <p:nvSpPr>
          <p:cNvPr id="10244" name="Slide Number Placeholder 3"/>
          <p:cNvSpPr>
            <a:spLocks noGrp="1"/>
          </p:cNvSpPr>
          <p:nvPr>
            <p:ph type="sldNum" sz="quarter" idx="10"/>
          </p:nvPr>
        </p:nvSpPr>
        <p:spPr>
          <a:noFill/>
        </p:spPr>
        <p:txBody>
          <a:bodyPr/>
          <a:lstStyle/>
          <a:p>
            <a:fld id="{8C74A7D3-18E5-420B-B30E-FDD598793509}" type="slidenum">
              <a:rPr lang="en-US" smtClean="0">
                <a:latin typeface="Times New Roman" pitchFamily="18" charset="0"/>
              </a:rPr>
              <a:pPr/>
              <a:t>44</a:t>
            </a:fld>
            <a:endParaRPr lang="en-US"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4B7DE17-17D0-4DCD-B4C2-2258EFEA854E}" type="slidenum">
              <a:rPr lang="en-US" smtClean="0"/>
              <a:pPr>
                <a:defRPr/>
              </a:pPr>
              <a:t>45</a:t>
            </a:fld>
            <a:endParaRPr lang="en-US"/>
          </a:p>
        </p:txBody>
      </p:sp>
      <p:sp>
        <p:nvSpPr>
          <p:cNvPr id="3" name="TextBox 2"/>
          <p:cNvSpPr txBox="1"/>
          <p:nvPr/>
        </p:nvSpPr>
        <p:spPr>
          <a:xfrm>
            <a:off x="533400" y="152400"/>
            <a:ext cx="8001000" cy="1200329"/>
          </a:xfrm>
          <a:prstGeom prst="rect">
            <a:avLst/>
          </a:prstGeom>
          <a:noFill/>
        </p:spPr>
        <p:txBody>
          <a:bodyPr wrap="square" rtlCol="0">
            <a:spAutoFit/>
          </a:bodyPr>
          <a:lstStyle/>
          <a:p>
            <a:r>
              <a:rPr lang="en-US" dirty="0" smtClean="0">
                <a:solidFill>
                  <a:srgbClr val="FF0000"/>
                </a:solidFill>
              </a:rPr>
              <a:t>Step 3: </a:t>
            </a:r>
            <a:r>
              <a:rPr lang="en-US" dirty="0" smtClean="0">
                <a:solidFill>
                  <a:schemeClr val="bg1"/>
                </a:solidFill>
              </a:rPr>
              <a:t>Manipulate/recalculate tabular data as needed to get the variables desired AND a GEOID field that will match the </a:t>
            </a:r>
            <a:r>
              <a:rPr lang="en-US" i="1" dirty="0" err="1" smtClean="0">
                <a:solidFill>
                  <a:schemeClr val="bg1"/>
                </a:solidFill>
              </a:rPr>
              <a:t>Shapefiles</a:t>
            </a:r>
            <a:r>
              <a:rPr lang="en-US" dirty="0" smtClean="0">
                <a:solidFill>
                  <a:schemeClr val="bg1"/>
                </a:solidFill>
              </a:rPr>
              <a:t>.</a:t>
            </a:r>
            <a:r>
              <a:rPr lang="en-US" dirty="0" smtClean="0">
                <a:solidFill>
                  <a:srgbClr val="FF0000"/>
                </a:solidFill>
              </a:rPr>
              <a:t> </a:t>
            </a:r>
            <a:endParaRPr lang="en-US" dirty="0">
              <a:solidFill>
                <a:srgbClr val="FF0000"/>
              </a:solidFill>
            </a:endParaRPr>
          </a:p>
        </p:txBody>
      </p:sp>
      <p:sp>
        <p:nvSpPr>
          <p:cNvPr id="4" name="TextBox 3"/>
          <p:cNvSpPr txBox="1"/>
          <p:nvPr/>
        </p:nvSpPr>
        <p:spPr>
          <a:xfrm>
            <a:off x="685800" y="1447800"/>
            <a:ext cx="7620000" cy="4524315"/>
          </a:xfrm>
          <a:prstGeom prst="rect">
            <a:avLst/>
          </a:prstGeom>
          <a:noFill/>
        </p:spPr>
        <p:txBody>
          <a:bodyPr wrap="square" rtlCol="0">
            <a:spAutoFit/>
          </a:bodyPr>
          <a:lstStyle/>
          <a:p>
            <a:pPr>
              <a:buFont typeface="Arial" pitchFamily="34" charset="0"/>
              <a:buChar char="•"/>
            </a:pPr>
            <a:r>
              <a:rPr lang="en-US" dirty="0" smtClean="0">
                <a:solidFill>
                  <a:srgbClr val="FFFF99"/>
                </a:solidFill>
                <a:latin typeface="+mn-lt"/>
              </a:rPr>
              <a:t>Tables generally contain raw counts – </a:t>
            </a:r>
            <a:r>
              <a:rPr lang="en-US" i="1" dirty="0" smtClean="0">
                <a:solidFill>
                  <a:srgbClr val="FFC000"/>
                </a:solidFill>
                <a:latin typeface="+mn-lt"/>
              </a:rPr>
              <a:t>Number of Males and Females in a Tract</a:t>
            </a:r>
          </a:p>
          <a:p>
            <a:pPr lvl="1">
              <a:buFont typeface="Arial" pitchFamily="34" charset="0"/>
              <a:buChar char="•"/>
            </a:pPr>
            <a:r>
              <a:rPr lang="en-US" dirty="0" smtClean="0">
                <a:solidFill>
                  <a:srgbClr val="FFFF99"/>
                </a:solidFill>
                <a:latin typeface="+mn-lt"/>
              </a:rPr>
              <a:t>Such numbers are not suitable for most mapping and analysis applications</a:t>
            </a:r>
          </a:p>
          <a:p>
            <a:pPr lvl="1">
              <a:buFont typeface="Arial" pitchFamily="34" charset="0"/>
              <a:buChar char="•"/>
            </a:pPr>
            <a:r>
              <a:rPr lang="en-US" dirty="0" smtClean="0">
                <a:solidFill>
                  <a:srgbClr val="FFFF99"/>
                </a:solidFill>
                <a:latin typeface="+mn-lt"/>
              </a:rPr>
              <a:t>Appropriate values might be </a:t>
            </a:r>
            <a:r>
              <a:rPr lang="en-US" dirty="0" smtClean="0">
                <a:solidFill>
                  <a:srgbClr val="FFCC66"/>
                </a:solidFill>
                <a:latin typeface="+mn-lt"/>
              </a:rPr>
              <a:t>Percent Female</a:t>
            </a:r>
            <a:r>
              <a:rPr lang="en-US" dirty="0" smtClean="0">
                <a:solidFill>
                  <a:srgbClr val="FFFF99"/>
                </a:solidFill>
                <a:latin typeface="+mn-lt"/>
              </a:rPr>
              <a:t> </a:t>
            </a:r>
            <a:r>
              <a:rPr lang="en-US" dirty="0" smtClean="0">
                <a:solidFill>
                  <a:schemeClr val="bg1"/>
                </a:solidFill>
                <a:latin typeface="+mn-lt"/>
              </a:rPr>
              <a:t>(a proportion</a:t>
            </a:r>
            <a:r>
              <a:rPr lang="en-US" dirty="0" smtClean="0">
                <a:solidFill>
                  <a:srgbClr val="FFFF99"/>
                </a:solidFill>
                <a:latin typeface="+mn-lt"/>
              </a:rPr>
              <a:t>) or </a:t>
            </a:r>
            <a:r>
              <a:rPr lang="en-US" dirty="0" smtClean="0">
                <a:solidFill>
                  <a:srgbClr val="FFCC66"/>
                </a:solidFill>
                <a:latin typeface="+mn-lt"/>
              </a:rPr>
              <a:t>Sex Ratio </a:t>
            </a:r>
            <a:r>
              <a:rPr lang="en-US" dirty="0" smtClean="0">
                <a:solidFill>
                  <a:schemeClr val="bg1"/>
                </a:solidFill>
                <a:latin typeface="+mn-lt"/>
              </a:rPr>
              <a:t>(males per 100 females</a:t>
            </a:r>
            <a:r>
              <a:rPr lang="en-US" dirty="0" smtClean="0">
                <a:solidFill>
                  <a:srgbClr val="FFFF99"/>
                </a:solidFill>
                <a:latin typeface="+mn-lt"/>
              </a:rPr>
              <a:t>)</a:t>
            </a:r>
          </a:p>
          <a:p>
            <a:pPr lvl="1">
              <a:buFont typeface="Arial" pitchFamily="34" charset="0"/>
              <a:buChar char="•"/>
            </a:pPr>
            <a:endParaRPr lang="en-US" dirty="0" smtClean="0">
              <a:solidFill>
                <a:srgbClr val="FFFF99"/>
              </a:solidFill>
              <a:latin typeface="+mn-lt"/>
            </a:endParaRPr>
          </a:p>
          <a:p>
            <a:pPr>
              <a:buFont typeface="Arial" pitchFamily="34" charset="0"/>
              <a:buChar char="•"/>
            </a:pPr>
            <a:r>
              <a:rPr lang="en-US" dirty="0" smtClean="0">
                <a:solidFill>
                  <a:srgbClr val="FFFF99"/>
                </a:solidFill>
                <a:latin typeface="+mn-lt"/>
              </a:rPr>
              <a:t>The Geographic Feature Identifiers in the Shapefile and the Attribute file </a:t>
            </a:r>
            <a:r>
              <a:rPr lang="en-US" dirty="0" smtClean="0">
                <a:solidFill>
                  <a:schemeClr val="bg1"/>
                </a:solidFill>
                <a:latin typeface="+mn-lt"/>
              </a:rPr>
              <a:t>OFTEN Do Not Match </a:t>
            </a:r>
          </a:p>
          <a:p>
            <a:pPr lvl="1">
              <a:buFont typeface="Arial" pitchFamily="34" charset="0"/>
              <a:buChar char="•"/>
            </a:pPr>
            <a:r>
              <a:rPr lang="en-US" dirty="0" smtClean="0">
                <a:solidFill>
                  <a:srgbClr val="FFFF99"/>
                </a:solidFill>
                <a:latin typeface="+mn-lt"/>
              </a:rPr>
              <a:t>Identical </a:t>
            </a:r>
            <a:r>
              <a:rPr lang="en-US" dirty="0" smtClean="0">
                <a:solidFill>
                  <a:schemeClr val="bg1"/>
                </a:solidFill>
                <a:latin typeface="+mn-lt"/>
              </a:rPr>
              <a:t>GEO_IDs</a:t>
            </a:r>
            <a:r>
              <a:rPr lang="en-US" dirty="0" smtClean="0">
                <a:solidFill>
                  <a:srgbClr val="FFFF99"/>
                </a:solidFill>
                <a:latin typeface="+mn-lt"/>
              </a:rPr>
              <a:t> are needed to </a:t>
            </a:r>
            <a:r>
              <a:rPr lang="en-US" dirty="0" smtClean="0">
                <a:solidFill>
                  <a:schemeClr val="bg1"/>
                </a:solidFill>
                <a:latin typeface="+mn-lt"/>
              </a:rPr>
              <a:t>JOIN</a:t>
            </a:r>
            <a:r>
              <a:rPr lang="en-US" dirty="0" smtClean="0">
                <a:solidFill>
                  <a:srgbClr val="FFFF99"/>
                </a:solidFill>
                <a:latin typeface="+mn-lt"/>
              </a:rPr>
              <a:t> the table to the map</a:t>
            </a:r>
          </a:p>
          <a:p>
            <a:pPr>
              <a:buFont typeface="Arial" pitchFamily="34" charset="0"/>
              <a:buChar char="•"/>
            </a:pPr>
            <a:endParaRPr lang="en-US" dirty="0">
              <a:solidFill>
                <a:srgbClr val="FFFF99"/>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04800"/>
            <a:ext cx="7696200" cy="3048000"/>
          </a:xfrm>
        </p:spPr>
        <p:txBody>
          <a:bodyPr/>
          <a:lstStyle/>
          <a:p>
            <a:pPr algn="l"/>
            <a:r>
              <a:rPr lang="en-US" sz="2000" dirty="0" smtClean="0"/>
              <a:t>	</a:t>
            </a:r>
            <a:br>
              <a:rPr lang="en-US" sz="2000" dirty="0" smtClean="0"/>
            </a:br>
            <a:r>
              <a:rPr lang="en-US" sz="2000" dirty="0" smtClean="0"/>
              <a:t>You usually need to calculate a new values for your map. </a:t>
            </a:r>
            <a:br>
              <a:rPr lang="en-US" sz="2000" dirty="0" smtClean="0"/>
            </a:br>
            <a:r>
              <a:rPr lang="en-US" sz="2000" dirty="0" smtClean="0"/>
              <a:t>In this example, we are dividing the estimated number of persons living in poverty by the total estimated persons, and multiplying by 100  to get the “ </a:t>
            </a:r>
            <a:r>
              <a:rPr lang="en-US" sz="2000" i="1" dirty="0" smtClean="0">
                <a:solidFill>
                  <a:schemeClr val="bg1"/>
                </a:solidFill>
              </a:rPr>
              <a:t>Percent Living in Poverty</a:t>
            </a:r>
            <a:r>
              <a:rPr lang="en-US" sz="2000" dirty="0" smtClean="0"/>
              <a:t>.”</a:t>
            </a:r>
            <a:br>
              <a:rPr lang="en-US" sz="2000" dirty="0" smtClean="0"/>
            </a:br>
            <a:r>
              <a:rPr lang="en-US" sz="2000" dirty="0" smtClean="0"/>
              <a:t/>
            </a:r>
            <a:br>
              <a:rPr lang="en-US" sz="2000" dirty="0" smtClean="0"/>
            </a:br>
            <a:r>
              <a:rPr lang="en-US" sz="2000" dirty="0" smtClean="0"/>
              <a:t>It is often easier to calculate values for new values </a:t>
            </a:r>
            <a:r>
              <a:rPr lang="en-US" sz="2000" dirty="0" smtClean="0">
                <a:solidFill>
                  <a:schemeClr val="bg1"/>
                </a:solidFill>
              </a:rPr>
              <a:t>outside</a:t>
            </a:r>
            <a:r>
              <a:rPr lang="en-US" sz="2000" dirty="0" smtClean="0"/>
              <a:t> of </a:t>
            </a:r>
            <a:r>
              <a:rPr lang="en-US" sz="2000" dirty="0" err="1" smtClean="0"/>
              <a:t>ArcGIS</a:t>
            </a:r>
            <a:r>
              <a:rPr lang="en-US" sz="2000" dirty="0" smtClean="0"/>
              <a:t> software.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p:txBody>
      </p:sp>
      <p:sp>
        <p:nvSpPr>
          <p:cNvPr id="4" name="Slide Number Placeholder 3"/>
          <p:cNvSpPr>
            <a:spLocks noGrp="1"/>
          </p:cNvSpPr>
          <p:nvPr>
            <p:ph type="sldNum" sz="quarter" idx="10"/>
          </p:nvPr>
        </p:nvSpPr>
        <p:spPr/>
        <p:txBody>
          <a:bodyPr/>
          <a:lstStyle/>
          <a:p>
            <a:pPr>
              <a:defRPr/>
            </a:pPr>
            <a:fld id="{B4347F31-1AD2-49F6-BE6B-04F95F714A52}" type="slidenum">
              <a:rPr lang="en-US" smtClean="0"/>
              <a:pPr>
                <a:defRPr/>
              </a:pPr>
              <a:t>46</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a:xfrm>
            <a:off x="457200" y="2819400"/>
            <a:ext cx="7696200" cy="2822575"/>
          </a:xfrm>
          <a:noFill/>
        </p:spPr>
        <p:style>
          <a:lnRef idx="2">
            <a:schemeClr val="dk1"/>
          </a:lnRef>
          <a:fillRef idx="1">
            <a:schemeClr val="lt1"/>
          </a:fillRef>
          <a:effectRef idx="0">
            <a:schemeClr val="dk1"/>
          </a:effectRef>
          <a:fontRef idx="minor">
            <a:schemeClr val="dk1"/>
          </a:fontRef>
        </p:style>
      </p:pic>
      <p:sp>
        <p:nvSpPr>
          <p:cNvPr id="12" name="Oval 11"/>
          <p:cNvSpPr/>
          <p:nvPr/>
        </p:nvSpPr>
        <p:spPr>
          <a:xfrm>
            <a:off x="3733800" y="4495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4" name="Oval 13"/>
          <p:cNvSpPr/>
          <p:nvPr/>
        </p:nvSpPr>
        <p:spPr>
          <a:xfrm>
            <a:off x="1828800" y="35814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5" name="Oval 14"/>
          <p:cNvSpPr/>
          <p:nvPr/>
        </p:nvSpPr>
        <p:spPr>
          <a:xfrm>
            <a:off x="5410200" y="44958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6" name="Oval 15"/>
          <p:cNvSpPr/>
          <p:nvPr/>
        </p:nvSpPr>
        <p:spPr>
          <a:xfrm>
            <a:off x="7086600" y="4495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9" name="Oval 8"/>
          <p:cNvSpPr/>
          <p:nvPr/>
        </p:nvSpPr>
        <p:spPr>
          <a:xfrm>
            <a:off x="6096000" y="4267200"/>
            <a:ext cx="457200" cy="228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696200" cy="1143000"/>
          </a:xfrm>
        </p:spPr>
        <p:txBody>
          <a:bodyPr/>
          <a:lstStyle/>
          <a:p>
            <a:pPr algn="l"/>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idx="1"/>
          </p:nvPr>
        </p:nvSpPr>
        <p:spPr>
          <a:xfrm>
            <a:off x="685800" y="2057400"/>
            <a:ext cx="7696200" cy="3962400"/>
          </a:xfrm>
        </p:spPr>
        <p:txBody>
          <a:bodyPr/>
          <a:lstStyle/>
          <a:p>
            <a:pPr>
              <a:buFont typeface="Arial" pitchFamily="34" charset="0"/>
              <a:buChar char="•"/>
            </a:pPr>
            <a:r>
              <a:rPr lang="en-US" dirty="0" smtClean="0">
                <a:solidFill>
                  <a:schemeClr val="bg1"/>
                </a:solidFill>
              </a:rPr>
              <a:t>This Is NOT straightforward. </a:t>
            </a:r>
          </a:p>
          <a:p>
            <a:pPr>
              <a:buFont typeface="Arial" pitchFamily="34" charset="0"/>
              <a:buChar char="•"/>
            </a:pPr>
            <a:r>
              <a:rPr lang="en-US" dirty="0" smtClean="0">
                <a:solidFill>
                  <a:schemeClr val="bg1"/>
                </a:solidFill>
              </a:rPr>
              <a:t>No matter how easy it seems, there are always glitches. </a:t>
            </a:r>
          </a:p>
          <a:p>
            <a:pPr>
              <a:buFont typeface="Arial" pitchFamily="34" charset="0"/>
              <a:buChar char="•"/>
            </a:pPr>
            <a:r>
              <a:rPr lang="en-US" dirty="0" smtClean="0">
                <a:solidFill>
                  <a:schemeClr val="bg1"/>
                </a:solidFill>
              </a:rPr>
              <a:t>Most commonly, the data types (numbers </a:t>
            </a:r>
            <a:r>
              <a:rPr lang="en-US" dirty="0" err="1" smtClean="0">
                <a:solidFill>
                  <a:schemeClr val="bg1"/>
                </a:solidFill>
              </a:rPr>
              <a:t>vs</a:t>
            </a:r>
            <a:r>
              <a:rPr lang="en-US" dirty="0" smtClean="0">
                <a:solidFill>
                  <a:schemeClr val="bg1"/>
                </a:solidFill>
              </a:rPr>
              <a:t> text) do not match. </a:t>
            </a:r>
          </a:p>
          <a:p>
            <a:pPr>
              <a:buFont typeface="Arial" pitchFamily="34" charset="0"/>
              <a:buChar char="•"/>
            </a:pPr>
            <a:r>
              <a:rPr lang="en-US" dirty="0" smtClean="0">
                <a:solidFill>
                  <a:schemeClr val="bg1"/>
                </a:solidFill>
              </a:rPr>
              <a:t> </a:t>
            </a:r>
            <a:r>
              <a:rPr lang="en-US" dirty="0" smtClean="0">
                <a:solidFill>
                  <a:schemeClr val="bg1"/>
                </a:solidFill>
              </a:rPr>
              <a:t>Some rudimentary “programming” is often necessary.</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47</a:t>
            </a:fld>
            <a:endParaRPr lang="en-US"/>
          </a:p>
        </p:txBody>
      </p:sp>
      <p:sp>
        <p:nvSpPr>
          <p:cNvPr id="5" name="TextBox 4"/>
          <p:cNvSpPr txBox="1"/>
          <p:nvPr/>
        </p:nvSpPr>
        <p:spPr>
          <a:xfrm>
            <a:off x="990600" y="228600"/>
            <a:ext cx="7239000" cy="1446550"/>
          </a:xfrm>
          <a:prstGeom prst="rect">
            <a:avLst/>
          </a:prstGeom>
          <a:noFill/>
        </p:spPr>
        <p:txBody>
          <a:bodyPr wrap="square" rtlCol="0">
            <a:spAutoFit/>
          </a:bodyPr>
          <a:lstStyle/>
          <a:p>
            <a:r>
              <a:rPr lang="en-US" sz="3200" dirty="0" smtClean="0">
                <a:solidFill>
                  <a:srgbClr val="FF0000"/>
                </a:solidFill>
              </a:rPr>
              <a:t>STEP 4.  </a:t>
            </a:r>
            <a:r>
              <a:rPr lang="en-US" sz="2800" dirty="0" smtClean="0">
                <a:solidFill>
                  <a:srgbClr val="FF0000"/>
                </a:solidFill>
              </a:rPr>
              <a:t>Join/Link the TIGER </a:t>
            </a:r>
            <a:r>
              <a:rPr lang="en-US" sz="2800" i="1" dirty="0" err="1" smtClean="0">
                <a:solidFill>
                  <a:srgbClr val="FF0000"/>
                </a:solidFill>
              </a:rPr>
              <a:t>Shapefiles</a:t>
            </a:r>
            <a:r>
              <a:rPr lang="en-US" sz="2800" i="1" dirty="0" smtClean="0">
                <a:solidFill>
                  <a:srgbClr val="FF0000"/>
                </a:solidFill>
              </a:rPr>
              <a:t> </a:t>
            </a:r>
            <a:r>
              <a:rPr lang="en-US" sz="2800" dirty="0" smtClean="0">
                <a:solidFill>
                  <a:srgbClr val="FF0000"/>
                </a:solidFill>
              </a:rPr>
              <a:t>to the tabular data using a Common Field matching </a:t>
            </a:r>
            <a:r>
              <a:rPr lang="en-US" sz="2800" dirty="0" smtClean="0">
                <a:solidFill>
                  <a:srgbClr val="FF0000"/>
                </a:solidFill>
              </a:rPr>
              <a:t>GEO_ID</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696200" cy="3962400"/>
          </a:xfrm>
        </p:spPr>
        <p:txBody>
          <a:bodyPr/>
          <a:lstStyle/>
          <a:p>
            <a:pPr>
              <a:buFont typeface="Arial" pitchFamily="34" charset="0"/>
              <a:buChar char="•"/>
            </a:pPr>
            <a:r>
              <a:rPr lang="en-US" dirty="0" smtClean="0">
                <a:solidFill>
                  <a:schemeClr val="bg1"/>
                </a:solidFill>
              </a:rPr>
              <a:t>Requires careful examination of the so-called GEO_ID Fields in both the attribute- and shape-files.</a:t>
            </a:r>
          </a:p>
          <a:p>
            <a:pPr>
              <a:buFont typeface="Arial" pitchFamily="34" charset="0"/>
              <a:buChar char="•"/>
            </a:pPr>
            <a:r>
              <a:rPr lang="en-US" dirty="0" smtClean="0">
                <a:solidFill>
                  <a:schemeClr val="bg1"/>
                </a:solidFill>
              </a:rPr>
              <a:t>Often a “new data column” must be created to satisfy this simple requirement.</a:t>
            </a:r>
          </a:p>
          <a:p>
            <a:pPr>
              <a:buFont typeface="Arial" pitchFamily="34" charset="0"/>
              <a:buChar char="•"/>
            </a:pPr>
            <a:r>
              <a:rPr lang="en-US" dirty="0" smtClean="0">
                <a:solidFill>
                  <a:schemeClr val="bg1"/>
                </a:solidFill>
              </a:rPr>
              <a:t>Learn to recognize “TEXT” from “Numbers.”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7696200" cy="838200"/>
          </a:xfrm>
        </p:spPr>
        <p:txBody>
          <a:bodyPr/>
          <a:lstStyle/>
          <a:p>
            <a:r>
              <a:rPr lang="en-US" sz="2800" dirty="0" smtClean="0">
                <a:solidFill>
                  <a:schemeClr val="bg1"/>
                </a:solidFill>
              </a:rPr>
              <a:t>GEO_IDs in the </a:t>
            </a:r>
            <a:r>
              <a:rPr lang="en-US" sz="2800" dirty="0" err="1" smtClean="0">
                <a:solidFill>
                  <a:schemeClr val="bg1"/>
                </a:solidFill>
              </a:rPr>
              <a:t>Shapefiles</a:t>
            </a:r>
            <a:r>
              <a:rPr lang="en-US" sz="2800" dirty="0" smtClean="0">
                <a:solidFill>
                  <a:schemeClr val="bg1"/>
                </a:solidFill>
              </a:rPr>
              <a:t> are </a:t>
            </a:r>
            <a:r>
              <a:rPr lang="en-US" sz="2800" dirty="0" smtClean="0">
                <a:solidFill>
                  <a:srgbClr val="FFFF99"/>
                </a:solidFill>
              </a:rPr>
              <a:t>FIPS Codes</a:t>
            </a:r>
            <a:endParaRPr lang="en-US" sz="2800" dirty="0">
              <a:solidFill>
                <a:srgbClr val="FFFF99"/>
              </a:solidFill>
            </a:endParaRPr>
          </a:p>
        </p:txBody>
      </p:sp>
      <p:sp>
        <p:nvSpPr>
          <p:cNvPr id="4" name="Slide Number Placeholder 3"/>
          <p:cNvSpPr>
            <a:spLocks noGrp="1"/>
          </p:cNvSpPr>
          <p:nvPr>
            <p:ph type="sldNum" sz="quarter" idx="10"/>
          </p:nvPr>
        </p:nvSpPr>
        <p:spPr/>
        <p:txBody>
          <a:bodyPr/>
          <a:lstStyle/>
          <a:p>
            <a:pPr>
              <a:defRPr/>
            </a:pPr>
            <a:fld id="{B3252E9F-6B3F-4439-AD5F-7A8086FD5007}" type="slidenum">
              <a:rPr lang="en-US" smtClean="0"/>
              <a:pPr>
                <a:defRPr/>
              </a:pPr>
              <a:t>49</a:t>
            </a:fld>
            <a:endParaRPr lang="en-US"/>
          </a:p>
        </p:txBody>
      </p:sp>
      <p:pic>
        <p:nvPicPr>
          <p:cNvPr id="5" name="Picture 4" descr="FIPS_example.JPG"/>
          <p:cNvPicPr>
            <a:picLocks noChangeAspect="1"/>
          </p:cNvPicPr>
          <p:nvPr/>
        </p:nvPicPr>
        <p:blipFill>
          <a:blip r:embed="rId2" cstate="print"/>
          <a:stretch>
            <a:fillRect/>
          </a:stretch>
        </p:blipFill>
        <p:spPr>
          <a:xfrm>
            <a:off x="1762382" y="838200"/>
            <a:ext cx="5784507" cy="533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723900" y="182563"/>
            <a:ext cx="7696200" cy="1143000"/>
          </a:xfrm>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Census Geographic Areas</a:t>
            </a:r>
          </a:p>
        </p:txBody>
      </p:sp>
      <p:sp>
        <p:nvSpPr>
          <p:cNvPr id="6148" name="Rectangle 3"/>
          <p:cNvSpPr>
            <a:spLocks noGrp="1" noChangeArrowheads="1"/>
          </p:cNvSpPr>
          <p:nvPr>
            <p:ph sz="half" idx="1"/>
          </p:nvPr>
        </p:nvSpPr>
        <p:spPr>
          <a:xfrm>
            <a:off x="474663" y="1760538"/>
            <a:ext cx="3802062" cy="3962400"/>
          </a:xfrm>
        </p:spPr>
        <p:txBody>
          <a:bodyPr rtlCol="0">
            <a:normAutofit fontScale="92500"/>
          </a:bodyPr>
          <a:lstStyle/>
          <a:p>
            <a:pPr marL="0" indent="0" eaLnBrk="1" fontAlgn="auto" hangingPunct="1">
              <a:lnSpc>
                <a:spcPct val="80000"/>
              </a:lnSpc>
              <a:spcBef>
                <a:spcPct val="0"/>
              </a:spcBef>
              <a:spcAft>
                <a:spcPts val="2400"/>
              </a:spcAft>
              <a:buFontTx/>
              <a:buNone/>
              <a:defRPr/>
            </a:pPr>
            <a:r>
              <a:rPr lang="en-US" dirty="0" smtClean="0"/>
              <a:t>Legal Areas:</a:t>
            </a:r>
          </a:p>
          <a:p>
            <a:pPr marL="0" indent="0" eaLnBrk="1" fontAlgn="auto" hangingPunct="1">
              <a:lnSpc>
                <a:spcPct val="80000"/>
              </a:lnSpc>
              <a:spcAft>
                <a:spcPts val="600"/>
              </a:spcAft>
              <a:buFont typeface="Arial"/>
              <a:buChar char="•"/>
              <a:defRPr/>
            </a:pPr>
            <a:r>
              <a:rPr lang="en-US" sz="2400" dirty="0" smtClean="0"/>
              <a:t>States</a:t>
            </a:r>
          </a:p>
          <a:p>
            <a:pPr marL="0" indent="0" eaLnBrk="1" fontAlgn="auto" hangingPunct="1">
              <a:lnSpc>
                <a:spcPct val="80000"/>
              </a:lnSpc>
              <a:spcAft>
                <a:spcPts val="600"/>
              </a:spcAft>
              <a:buFont typeface="Arial"/>
              <a:buChar char="•"/>
              <a:defRPr/>
            </a:pPr>
            <a:r>
              <a:rPr lang="en-US" sz="2400" dirty="0" smtClean="0"/>
              <a:t>Counties</a:t>
            </a:r>
          </a:p>
          <a:p>
            <a:pPr marL="0" indent="0" eaLnBrk="1" fontAlgn="auto" hangingPunct="1">
              <a:lnSpc>
                <a:spcPct val="80000"/>
              </a:lnSpc>
              <a:spcAft>
                <a:spcPts val="600"/>
              </a:spcAft>
              <a:buFont typeface="Arial"/>
              <a:buChar char="•"/>
              <a:defRPr/>
            </a:pPr>
            <a:r>
              <a:rPr lang="en-US" sz="2400" dirty="0" smtClean="0"/>
              <a:t>Minor civil divisions</a:t>
            </a:r>
          </a:p>
          <a:p>
            <a:pPr marL="0" indent="0" eaLnBrk="1" fontAlgn="auto" hangingPunct="1">
              <a:lnSpc>
                <a:spcPct val="80000"/>
              </a:lnSpc>
              <a:spcAft>
                <a:spcPts val="600"/>
              </a:spcAft>
              <a:buFont typeface="Arial"/>
              <a:buChar char="•"/>
              <a:defRPr/>
            </a:pPr>
            <a:r>
              <a:rPr lang="en-US" sz="2400" dirty="0" smtClean="0"/>
              <a:t>Incorporated places</a:t>
            </a:r>
          </a:p>
          <a:p>
            <a:pPr marL="0" indent="0" eaLnBrk="1" fontAlgn="auto" hangingPunct="1">
              <a:lnSpc>
                <a:spcPct val="80000"/>
              </a:lnSpc>
              <a:spcAft>
                <a:spcPts val="600"/>
              </a:spcAft>
              <a:buFont typeface="Arial"/>
              <a:buChar char="•"/>
              <a:defRPr/>
            </a:pPr>
            <a:r>
              <a:rPr lang="en-US" sz="2400" dirty="0" smtClean="0"/>
              <a:t>Congressional districts</a:t>
            </a:r>
          </a:p>
          <a:p>
            <a:pPr marL="0" indent="0" eaLnBrk="1" fontAlgn="auto" hangingPunct="1">
              <a:lnSpc>
                <a:spcPct val="80000"/>
              </a:lnSpc>
              <a:spcAft>
                <a:spcPts val="600"/>
              </a:spcAft>
              <a:buFont typeface="Arial"/>
              <a:buChar char="•"/>
              <a:defRPr/>
            </a:pPr>
            <a:r>
              <a:rPr lang="en-US" sz="2400" dirty="0" smtClean="0"/>
              <a:t>Legislative areas</a:t>
            </a:r>
          </a:p>
          <a:p>
            <a:pPr marL="0" indent="0" eaLnBrk="1" fontAlgn="auto" hangingPunct="1">
              <a:lnSpc>
                <a:spcPct val="80000"/>
              </a:lnSpc>
              <a:spcAft>
                <a:spcPts val="600"/>
              </a:spcAft>
              <a:buFont typeface="Arial"/>
              <a:buChar char="•"/>
              <a:defRPr/>
            </a:pPr>
            <a:r>
              <a:rPr lang="en-US" sz="2400" dirty="0" smtClean="0"/>
              <a:t>School districts</a:t>
            </a:r>
          </a:p>
          <a:p>
            <a:pPr marL="0" indent="0" eaLnBrk="1" fontAlgn="auto" hangingPunct="1">
              <a:lnSpc>
                <a:spcPct val="80000"/>
              </a:lnSpc>
              <a:spcAft>
                <a:spcPts val="600"/>
              </a:spcAft>
              <a:buFont typeface="Arial"/>
              <a:buChar char="•"/>
              <a:defRPr/>
            </a:pPr>
            <a:r>
              <a:rPr lang="en-US" sz="2400" dirty="0" smtClean="0"/>
              <a:t>Urban growth areas</a:t>
            </a:r>
          </a:p>
        </p:txBody>
      </p:sp>
      <p:sp>
        <p:nvSpPr>
          <p:cNvPr id="6149" name="Rectangle 4"/>
          <p:cNvSpPr>
            <a:spLocks noGrp="1" noChangeArrowheads="1"/>
          </p:cNvSpPr>
          <p:nvPr>
            <p:ph sz="half" idx="2"/>
          </p:nvPr>
        </p:nvSpPr>
        <p:spPr>
          <a:xfrm>
            <a:off x="3968750" y="1760538"/>
            <a:ext cx="5175250" cy="3962400"/>
          </a:xfrm>
        </p:spPr>
        <p:txBody>
          <a:bodyPr rtlCol="0">
            <a:normAutofit fontScale="92500"/>
          </a:bodyPr>
          <a:lstStyle/>
          <a:p>
            <a:pPr marL="0" indent="0" eaLnBrk="1" fontAlgn="auto" hangingPunct="1">
              <a:lnSpc>
                <a:spcPct val="80000"/>
              </a:lnSpc>
              <a:spcAft>
                <a:spcPts val="2400"/>
              </a:spcAft>
              <a:buFontTx/>
              <a:buNone/>
              <a:defRPr/>
            </a:pPr>
            <a:r>
              <a:rPr lang="en-US" dirty="0" smtClean="0"/>
              <a:t>Statistical Areas:</a:t>
            </a:r>
          </a:p>
          <a:p>
            <a:pPr marL="0" indent="0" eaLnBrk="1" fontAlgn="auto" hangingPunct="1">
              <a:lnSpc>
                <a:spcPct val="80000"/>
              </a:lnSpc>
              <a:spcAft>
                <a:spcPts val="600"/>
              </a:spcAft>
              <a:buFont typeface="Arial"/>
              <a:buChar char="•"/>
              <a:defRPr/>
            </a:pPr>
            <a:r>
              <a:rPr lang="en-US" sz="2400" dirty="0" smtClean="0"/>
              <a:t>Census county divisions</a:t>
            </a:r>
          </a:p>
          <a:p>
            <a:pPr marL="0" indent="0" eaLnBrk="1" fontAlgn="auto" hangingPunct="1">
              <a:lnSpc>
                <a:spcPct val="80000"/>
              </a:lnSpc>
              <a:spcAft>
                <a:spcPts val="600"/>
              </a:spcAft>
              <a:buFont typeface="Arial"/>
              <a:buChar char="•"/>
              <a:defRPr/>
            </a:pPr>
            <a:r>
              <a:rPr lang="en-US" sz="2400" dirty="0" smtClean="0"/>
              <a:t>Census designated places</a:t>
            </a:r>
          </a:p>
          <a:p>
            <a:pPr marL="0" indent="0" eaLnBrk="1" fontAlgn="auto" hangingPunct="1">
              <a:lnSpc>
                <a:spcPct val="80000"/>
              </a:lnSpc>
              <a:spcAft>
                <a:spcPts val="600"/>
              </a:spcAft>
              <a:buFont typeface="Arial"/>
              <a:buChar char="•"/>
              <a:defRPr/>
            </a:pPr>
            <a:r>
              <a:rPr lang="en-US" sz="2400" dirty="0" smtClean="0"/>
              <a:t>Census tracts</a:t>
            </a:r>
          </a:p>
          <a:p>
            <a:pPr marL="0" indent="0" eaLnBrk="1" fontAlgn="auto" hangingPunct="1">
              <a:lnSpc>
                <a:spcPct val="80000"/>
              </a:lnSpc>
              <a:spcAft>
                <a:spcPts val="600"/>
              </a:spcAft>
              <a:buFont typeface="Arial"/>
              <a:buChar char="•"/>
              <a:defRPr/>
            </a:pPr>
            <a:r>
              <a:rPr lang="en-US" sz="2400" dirty="0" smtClean="0"/>
              <a:t>Census blocks</a:t>
            </a:r>
          </a:p>
          <a:p>
            <a:pPr marL="0" indent="0" eaLnBrk="1" fontAlgn="auto" hangingPunct="1">
              <a:lnSpc>
                <a:spcPct val="80000"/>
              </a:lnSpc>
              <a:spcAft>
                <a:spcPts val="600"/>
              </a:spcAft>
              <a:buFont typeface="Arial"/>
              <a:buChar char="•"/>
              <a:defRPr/>
            </a:pPr>
            <a:r>
              <a:rPr lang="en-US" sz="2400" dirty="0" smtClean="0"/>
              <a:t>Metro and </a:t>
            </a:r>
            <a:r>
              <a:rPr lang="en-US" sz="2400" dirty="0" err="1" smtClean="0"/>
              <a:t>micropolitan</a:t>
            </a:r>
            <a:r>
              <a:rPr lang="en-US" sz="2400" dirty="0" smtClean="0"/>
              <a:t> statistical areas</a:t>
            </a:r>
          </a:p>
          <a:p>
            <a:pPr marL="0" indent="0" eaLnBrk="1" fontAlgn="auto" hangingPunct="1">
              <a:lnSpc>
                <a:spcPct val="80000"/>
              </a:lnSpc>
              <a:spcAft>
                <a:spcPts val="600"/>
              </a:spcAft>
              <a:buFont typeface="Arial"/>
              <a:buChar char="•"/>
              <a:defRPr/>
            </a:pPr>
            <a:r>
              <a:rPr lang="en-US" sz="2400" dirty="0" smtClean="0"/>
              <a:t>Urban areas</a:t>
            </a:r>
          </a:p>
          <a:p>
            <a:pPr marL="0" indent="0" eaLnBrk="1" fontAlgn="auto" hangingPunct="1">
              <a:lnSpc>
                <a:spcPct val="80000"/>
              </a:lnSpc>
              <a:spcAft>
                <a:spcPts val="600"/>
              </a:spcAft>
              <a:buFont typeface="Arial"/>
              <a:buChar char="•"/>
              <a:defRPr/>
            </a:pPr>
            <a:r>
              <a:rPr lang="en-US" sz="2400" dirty="0" smtClean="0"/>
              <a:t>Public use </a:t>
            </a:r>
            <a:r>
              <a:rPr lang="en-US" sz="2400" dirty="0" err="1" smtClean="0"/>
              <a:t>microdata</a:t>
            </a:r>
            <a:r>
              <a:rPr lang="en-US" sz="2400" dirty="0" smtClean="0"/>
              <a:t> areas</a:t>
            </a:r>
          </a:p>
          <a:p>
            <a:pPr marL="0" indent="0" eaLnBrk="1" fontAlgn="auto" hangingPunct="1">
              <a:lnSpc>
                <a:spcPct val="80000"/>
              </a:lnSpc>
              <a:spcAft>
                <a:spcPts val="600"/>
              </a:spcAft>
              <a:buFont typeface="Arial"/>
              <a:buChar char="•"/>
              <a:defRPr/>
            </a:pPr>
            <a:r>
              <a:rPr lang="en-US" sz="2400" dirty="0" smtClean="0"/>
              <a:t>Traffic analysis zones</a:t>
            </a:r>
            <a:endParaRPr lang="en-US" dirty="0" smtClean="0"/>
          </a:p>
        </p:txBody>
      </p:sp>
      <p:sp>
        <p:nvSpPr>
          <p:cNvPr id="13317"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fld id="{F4ED4554-0A69-413B-B50C-9376A647D67E}" type="slidenum">
              <a:rPr lang="en-US" smtClean="0">
                <a:solidFill>
                  <a:schemeClr val="tx1"/>
                </a:solidFill>
                <a:latin typeface="Arial" pitchFamily="34" charset="0"/>
              </a:rPr>
              <a:pPr/>
              <a:t>5</a:t>
            </a:fld>
            <a:endParaRPr lang="en-US" smtClean="0">
              <a:solidFill>
                <a:schemeClr val="tx1"/>
              </a:solidFill>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600200"/>
            <a:ext cx="4267200" cy="2590800"/>
          </a:xfrm>
        </p:spPr>
        <p:txBody>
          <a:bodyPr/>
          <a:lstStyle/>
          <a:p>
            <a:pPr algn="l"/>
            <a:r>
              <a:rPr lang="en-US" sz="2000" dirty="0" smtClean="0"/>
              <a:t/>
            </a:r>
            <a:br>
              <a:rPr lang="en-US" sz="2000" dirty="0" smtClean="0"/>
            </a:br>
            <a:r>
              <a:rPr lang="en-US" sz="2000" dirty="0" smtClean="0"/>
              <a:t/>
            </a:r>
            <a:br>
              <a:rPr lang="en-US" sz="2000" dirty="0" smtClean="0"/>
            </a:br>
            <a:r>
              <a:rPr lang="en-US" sz="2000" dirty="0" smtClean="0"/>
              <a:t>For Exa</a:t>
            </a:r>
            <a:r>
              <a:rPr lang="en-US" sz="2000" dirty="0" smtClean="0"/>
              <a:t>mple:</a:t>
            </a:r>
            <a:r>
              <a:rPr lang="en-US" sz="2000" dirty="0" smtClean="0"/>
              <a:t/>
            </a:r>
            <a:br>
              <a:rPr lang="en-US" sz="2000" dirty="0" smtClean="0"/>
            </a:br>
            <a:r>
              <a:rPr lang="en-US" sz="2000" dirty="0" smtClean="0"/>
              <a:t/>
            </a:r>
            <a:br>
              <a:rPr lang="en-US" sz="2000" dirty="0" smtClean="0"/>
            </a:br>
            <a:r>
              <a:rPr lang="en-US" sz="2000" dirty="0" smtClean="0"/>
              <a:t>In </a:t>
            </a:r>
            <a:r>
              <a:rPr lang="en-US" sz="2000" dirty="0" smtClean="0"/>
              <a:t>the tract shapefile – CTIDFP00</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in  </a:t>
            </a:r>
            <a:r>
              <a:rPr lang="en-US" sz="2000" dirty="0" smtClean="0"/>
              <a:t>the ACS data table – GEO_ID2 </a:t>
            </a:r>
          </a:p>
        </p:txBody>
      </p:sp>
      <p:sp>
        <p:nvSpPr>
          <p:cNvPr id="4" name="Slide Number Placeholder 3"/>
          <p:cNvSpPr>
            <a:spLocks noGrp="1"/>
          </p:cNvSpPr>
          <p:nvPr>
            <p:ph type="sldNum" sz="quarter" idx="10"/>
          </p:nvPr>
        </p:nvSpPr>
        <p:spPr/>
        <p:txBody>
          <a:bodyPr/>
          <a:lstStyle/>
          <a:p>
            <a:pPr>
              <a:defRPr/>
            </a:pPr>
            <a:fld id="{3DDF1F91-A958-4ABF-A97C-ACBDE7893896}" type="slidenum">
              <a:rPr lang="en-US" smtClean="0"/>
              <a:pPr>
                <a:defRPr/>
              </a:pPr>
              <a:t>50</a:t>
            </a:fld>
            <a:endParaRPr lang="en-US"/>
          </a:p>
        </p:txBody>
      </p:sp>
      <p:pic>
        <p:nvPicPr>
          <p:cNvPr id="22532" name="Picture 2"/>
          <p:cNvPicPr>
            <a:picLocks noGrp="1" noChangeAspect="1" noChangeArrowheads="1"/>
          </p:cNvPicPr>
          <p:nvPr>
            <p:ph idx="1"/>
          </p:nvPr>
        </p:nvPicPr>
        <p:blipFill>
          <a:blip r:embed="rId2" cstate="print"/>
          <a:srcRect/>
          <a:stretch>
            <a:fillRect/>
          </a:stretch>
        </p:blipFill>
        <p:spPr>
          <a:xfrm>
            <a:off x="4419600" y="838200"/>
            <a:ext cx="3856038" cy="5540375"/>
          </a:xfrm>
        </p:spPr>
      </p:pic>
      <p:sp>
        <p:nvSpPr>
          <p:cNvPr id="5" name="TextBox 4"/>
          <p:cNvSpPr txBox="1"/>
          <p:nvPr/>
        </p:nvSpPr>
        <p:spPr>
          <a:xfrm>
            <a:off x="0" y="228600"/>
            <a:ext cx="7924800" cy="830997"/>
          </a:xfrm>
          <a:prstGeom prst="rect">
            <a:avLst/>
          </a:prstGeom>
          <a:noFill/>
        </p:spPr>
        <p:txBody>
          <a:bodyPr wrap="square" rtlCol="0">
            <a:spAutoFit/>
          </a:bodyPr>
          <a:lstStyle/>
          <a:p>
            <a:r>
              <a:rPr lang="en-US" b="1" dirty="0" smtClean="0">
                <a:solidFill>
                  <a:schemeClr val="bg1"/>
                </a:solidFill>
              </a:rPr>
              <a:t>To join your tabular data to the shapefile you need to have compatible GEO_ID fields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5B7EC9C-5604-4691-9B0E-B5B5F68B1954}" type="slidenum">
              <a:rPr lang="en-US" smtClean="0"/>
              <a:pPr>
                <a:defRPr/>
              </a:pPr>
              <a:t>51</a:t>
            </a:fld>
            <a:endParaRPr lang="en-US"/>
          </a:p>
        </p:txBody>
      </p:sp>
      <p:graphicFrame>
        <p:nvGraphicFramePr>
          <p:cNvPr id="3" name="Object 2"/>
          <p:cNvGraphicFramePr>
            <a:graphicFrameLocks noChangeAspect="1"/>
          </p:cNvGraphicFramePr>
          <p:nvPr/>
        </p:nvGraphicFramePr>
        <p:xfrm>
          <a:off x="2724150" y="1809750"/>
          <a:ext cx="3695700" cy="3238500"/>
        </p:xfrm>
        <a:graphic>
          <a:graphicData uri="http://schemas.openxmlformats.org/presentationml/2006/ole">
            <p:oleObj spid="_x0000_s1026" name="Acrobat Document" r:id="rId3" imgW="3696216" imgH="3238952" progId="AcroExch.Document.7">
              <p:embed/>
            </p:oleObj>
          </a:graphicData>
        </a:graphic>
      </p:graphicFrame>
      <p:sp>
        <p:nvSpPr>
          <p:cNvPr id="4" name="TextBox 3"/>
          <p:cNvSpPr txBox="1"/>
          <p:nvPr/>
        </p:nvSpPr>
        <p:spPr>
          <a:xfrm>
            <a:off x="533400" y="228600"/>
            <a:ext cx="7467600" cy="646331"/>
          </a:xfrm>
          <a:prstGeom prst="rect">
            <a:avLst/>
          </a:prstGeom>
          <a:noFill/>
        </p:spPr>
        <p:txBody>
          <a:bodyPr wrap="square" rtlCol="0">
            <a:spAutoFit/>
          </a:bodyPr>
          <a:lstStyle/>
          <a:p>
            <a:r>
              <a:rPr lang="en-US" sz="3600" dirty="0" smtClean="0">
                <a:solidFill>
                  <a:schemeClr val="bg1"/>
                </a:solidFill>
              </a:rPr>
              <a:t>When we return .. </a:t>
            </a:r>
            <a:endParaRPr lang="en-US" sz="3600" dirty="0">
              <a:solidFill>
                <a:schemeClr val="bg1"/>
              </a:solidFill>
            </a:endParaRPr>
          </a:p>
        </p:txBody>
      </p:sp>
      <p:sp>
        <p:nvSpPr>
          <p:cNvPr id="6" name="TextBox 5"/>
          <p:cNvSpPr txBox="1"/>
          <p:nvPr/>
        </p:nvSpPr>
        <p:spPr>
          <a:xfrm>
            <a:off x="2743200" y="5181600"/>
            <a:ext cx="3657600" cy="400110"/>
          </a:xfrm>
          <a:prstGeom prst="rect">
            <a:avLst/>
          </a:prstGeom>
          <a:noFill/>
        </p:spPr>
        <p:txBody>
          <a:bodyPr wrap="square" rtlCol="0">
            <a:spAutoFit/>
          </a:bodyPr>
          <a:lstStyle/>
          <a:p>
            <a:r>
              <a:rPr lang="en-US" sz="2000" dirty="0" smtClean="0">
                <a:solidFill>
                  <a:schemeClr val="bg1"/>
                </a:solidFill>
              </a:rPr>
              <a:t>Percent Hispanic by Census Tract</a:t>
            </a:r>
            <a:endParaRPr lang="en-US" sz="2000" dirty="0">
              <a:solidFill>
                <a:schemeClr val="bg1"/>
              </a:solidFill>
            </a:endParaRPr>
          </a:p>
        </p:txBody>
      </p:sp>
      <p:sp>
        <p:nvSpPr>
          <p:cNvPr id="7" name="TextBox 6"/>
          <p:cNvSpPr txBox="1"/>
          <p:nvPr/>
        </p:nvSpPr>
        <p:spPr>
          <a:xfrm>
            <a:off x="2362200" y="1219200"/>
            <a:ext cx="4343400" cy="461665"/>
          </a:xfrm>
          <a:prstGeom prst="rect">
            <a:avLst/>
          </a:prstGeom>
          <a:noFill/>
        </p:spPr>
        <p:txBody>
          <a:bodyPr wrap="square" rtlCol="0">
            <a:spAutoFit/>
          </a:bodyPr>
          <a:lstStyle/>
          <a:p>
            <a:r>
              <a:rPr lang="en-US" dirty="0" smtClean="0">
                <a:solidFill>
                  <a:srgbClr val="FFFF99"/>
                </a:solidFill>
              </a:rPr>
              <a:t>Sonoma County, California 2010</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0" y="0"/>
            <a:ext cx="8686800" cy="990600"/>
          </a:xfrm>
        </p:spPr>
        <p:txBody>
          <a:bodyPr/>
          <a:lstStyle/>
          <a:p>
            <a:pPr marL="342900" indent="-342900" eaLnBrk="1" hangingPunct="1">
              <a:spcBef>
                <a:spcPct val="75000"/>
              </a:spcBef>
              <a:defRPr/>
            </a:pPr>
            <a:r>
              <a:rPr lang="en-US" sz="1800" dirty="0" smtClean="0">
                <a:ea typeface="+mn-ea"/>
                <a:cs typeface="+mn-cs"/>
              </a:rPr>
              <a:t>Data is collected from individuals; aggregate data is released by geographic entity</a:t>
            </a:r>
            <a:endParaRPr lang="en-US" sz="1800" dirty="0" smtClean="0"/>
          </a:p>
        </p:txBody>
      </p:sp>
      <p:sp>
        <p:nvSpPr>
          <p:cNvPr id="9219" name="Slide Number Placeholder 1"/>
          <p:cNvSpPr>
            <a:spLocks noGrp="1"/>
          </p:cNvSpPr>
          <p:nvPr>
            <p:ph type="sldNum" sz="quarter" idx="10"/>
          </p:nvPr>
        </p:nvSpPr>
        <p:spPr>
          <a:noFill/>
        </p:spPr>
        <p:txBody>
          <a:bodyPr/>
          <a:lstStyle/>
          <a:p>
            <a:fld id="{1F778AC9-6CDC-444D-95DE-869605F47487}" type="slidenum">
              <a:rPr lang="en-US" smtClean="0">
                <a:latin typeface="Times New Roman" pitchFamily="18" charset="0"/>
              </a:rPr>
              <a:pPr/>
              <a:t>6</a:t>
            </a:fld>
            <a:endParaRPr lang="en-US" smtClean="0">
              <a:latin typeface="Times New Roman" pitchFamily="18" charset="0"/>
            </a:endParaRPr>
          </a:p>
        </p:txBody>
      </p:sp>
      <p:sp>
        <p:nvSpPr>
          <p:cNvPr id="4" name="Rectangle 4"/>
          <p:cNvSpPr txBox="1">
            <a:spLocks noChangeArrowheads="1"/>
          </p:cNvSpPr>
          <p:nvPr/>
        </p:nvSpPr>
        <p:spPr>
          <a:xfrm>
            <a:off x="685800" y="2590800"/>
            <a:ext cx="7772400" cy="762000"/>
          </a:xfrm>
          <a:prstGeom prst="rect">
            <a:avLst/>
          </a:prstGeom>
          <a:noFill/>
          <a:ln/>
        </p:spPr>
        <p:txBody>
          <a:bodyPr/>
          <a:lstStyle/>
          <a:p>
            <a:pPr marL="342900" indent="-342900" algn="ctr">
              <a:buClr>
                <a:schemeClr val="bg1"/>
              </a:buClr>
              <a:defRPr/>
            </a:pPr>
            <a:endParaRPr lang="en-US" sz="3400" b="1" kern="0" dirty="0">
              <a:solidFill>
                <a:srgbClr val="298289"/>
              </a:solidFill>
              <a:effectLst>
                <a:outerShdw blurRad="38100" dist="38100" dir="2700000" algn="tl">
                  <a:srgbClr val="C0C0C0"/>
                </a:outerShdw>
              </a:effectLst>
              <a:latin typeface="+mn-lt"/>
            </a:endParaRPr>
          </a:p>
          <a:p>
            <a:pPr marL="342900" indent="-342900">
              <a:spcBef>
                <a:spcPct val="75000"/>
              </a:spcBef>
              <a:buClr>
                <a:schemeClr val="bg1"/>
              </a:buClr>
              <a:defRPr/>
            </a:pPr>
            <a:endParaRPr lang="en-US" kern="0" dirty="0">
              <a:latin typeface="+mn-lt"/>
            </a:endParaRPr>
          </a:p>
        </p:txBody>
      </p:sp>
      <p:sp>
        <p:nvSpPr>
          <p:cNvPr id="5" name="Rectangle 4"/>
          <p:cNvSpPr/>
          <p:nvPr/>
        </p:nvSpPr>
        <p:spPr>
          <a:xfrm>
            <a:off x="685800" y="1447800"/>
            <a:ext cx="7162800" cy="1477963"/>
          </a:xfrm>
          <a:prstGeom prst="rect">
            <a:avLst/>
          </a:prstGeom>
        </p:spPr>
        <p:txBody>
          <a:bodyPr>
            <a:spAutoFit/>
          </a:bodyPr>
          <a:lstStyle/>
          <a:p>
            <a:pPr marL="342900" indent="-342900">
              <a:spcBef>
                <a:spcPct val="75000"/>
              </a:spcBef>
              <a:buClr>
                <a:srgbClr val="008E6C"/>
              </a:buClr>
              <a:defRPr/>
            </a:pPr>
            <a:endParaRPr lang="en-US" kern="0" dirty="0">
              <a:latin typeface="+mn-lt"/>
            </a:endParaRPr>
          </a:p>
          <a:p>
            <a:pPr marL="342900" indent="-342900">
              <a:spcBef>
                <a:spcPct val="75000"/>
              </a:spcBef>
              <a:buClr>
                <a:srgbClr val="008E6C"/>
              </a:buClr>
              <a:defRPr/>
            </a:pPr>
            <a:endParaRPr lang="en-US" kern="0" dirty="0">
              <a:latin typeface="+mn-lt"/>
            </a:endParaRPr>
          </a:p>
          <a:p>
            <a:pPr marL="457200" indent="-457200">
              <a:buClr>
                <a:srgbClr val="00CC99">
                  <a:lumMod val="75000"/>
                </a:srgbClr>
              </a:buClr>
              <a:defRPr/>
            </a:pPr>
            <a:endParaRPr lang="en-US" kern="0" dirty="0">
              <a:latin typeface="+mn-lt"/>
            </a:endParaRPr>
          </a:p>
        </p:txBody>
      </p:sp>
      <p:pic>
        <p:nvPicPr>
          <p:cNvPr id="9222" name="Picture 5" descr="GeoHeirarchy.JPG"/>
          <p:cNvPicPr>
            <a:picLocks noChangeAspect="1"/>
          </p:cNvPicPr>
          <p:nvPr/>
        </p:nvPicPr>
        <p:blipFill>
          <a:blip r:embed="rId3" cstate="print"/>
          <a:srcRect/>
          <a:stretch>
            <a:fillRect/>
          </a:stretch>
        </p:blipFill>
        <p:spPr bwMode="auto">
          <a:xfrm>
            <a:off x="1066800" y="838200"/>
            <a:ext cx="6781800" cy="542607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81000" y="228600"/>
            <a:ext cx="7696200" cy="685800"/>
          </a:xfrm>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Places</a:t>
            </a:r>
          </a:p>
        </p:txBody>
      </p:sp>
      <p:sp>
        <p:nvSpPr>
          <p:cNvPr id="25603" name="Rectangle 3"/>
          <p:cNvSpPr>
            <a:spLocks noGrp="1" noChangeArrowheads="1"/>
          </p:cNvSpPr>
          <p:nvPr>
            <p:ph type="body" sz="half" idx="1"/>
          </p:nvPr>
        </p:nvSpPr>
        <p:spPr>
          <a:xfrm>
            <a:off x="609600" y="1066800"/>
            <a:ext cx="7467600" cy="4859338"/>
          </a:xfrm>
          <a:noFill/>
        </p:spPr>
        <p:txBody>
          <a:bodyPr/>
          <a:lstStyle/>
          <a:p>
            <a:pPr marL="401638" indent="-401638" eaLnBrk="1" hangingPunct="1">
              <a:buFontTx/>
              <a:buNone/>
            </a:pPr>
            <a:r>
              <a:rPr lang="en-US" sz="2800" smtClean="0">
                <a:latin typeface="Arial" pitchFamily="34" charset="0"/>
              </a:rPr>
              <a:t>Census Designated Places (CDPs)</a:t>
            </a:r>
          </a:p>
          <a:p>
            <a:pPr marL="401638" indent="-401638" eaLnBrk="1" hangingPunct="1">
              <a:spcBef>
                <a:spcPts val="1200"/>
              </a:spcBef>
              <a:spcAft>
                <a:spcPts val="600"/>
              </a:spcAft>
            </a:pPr>
            <a:r>
              <a:rPr lang="en-US" sz="2400" smtClean="0">
                <a:latin typeface="Arial" pitchFamily="34" charset="0"/>
              </a:rPr>
              <a:t>Statistical entity</a:t>
            </a:r>
          </a:p>
          <a:p>
            <a:pPr marL="401638" indent="-401638" eaLnBrk="1" hangingPunct="1">
              <a:spcBef>
                <a:spcPts val="1200"/>
              </a:spcBef>
              <a:spcAft>
                <a:spcPts val="600"/>
              </a:spcAft>
            </a:pPr>
            <a:r>
              <a:rPr lang="en-US" sz="2400" smtClean="0">
                <a:latin typeface="Arial" pitchFamily="34" charset="0"/>
              </a:rPr>
              <a:t>Created to present census data for an area having a concentration of population, housing, and commercial structures</a:t>
            </a:r>
          </a:p>
          <a:p>
            <a:pPr marL="401638" indent="-401638" eaLnBrk="1" hangingPunct="1">
              <a:spcBef>
                <a:spcPts val="1200"/>
              </a:spcBef>
              <a:spcAft>
                <a:spcPts val="600"/>
              </a:spcAft>
            </a:pPr>
            <a:r>
              <a:rPr lang="en-US" sz="2400" smtClean="0">
                <a:latin typeface="Arial" pitchFamily="34" charset="0"/>
              </a:rPr>
              <a:t>Boundaries delineated by the Census Bureau, with assistance from planning organizations</a:t>
            </a:r>
          </a:p>
          <a:p>
            <a:pPr marL="401638" indent="-401638" eaLnBrk="1" hangingPunct="1">
              <a:spcBef>
                <a:spcPts val="1200"/>
              </a:spcBef>
              <a:spcAft>
                <a:spcPts val="600"/>
              </a:spcAft>
            </a:pPr>
            <a:r>
              <a:rPr lang="en-US" sz="2400" smtClean="0">
                <a:latin typeface="Arial" pitchFamily="34" charset="0"/>
              </a:rPr>
              <a:t>Locally identifiable name</a:t>
            </a:r>
          </a:p>
          <a:p>
            <a:pPr marL="401638" indent="-401638" eaLnBrk="1" hangingPunct="1">
              <a:spcBef>
                <a:spcPts val="1200"/>
              </a:spcBef>
              <a:spcAft>
                <a:spcPts val="600"/>
              </a:spcAft>
            </a:pPr>
            <a:r>
              <a:rPr lang="en-US" sz="2400" smtClean="0">
                <a:latin typeface="Arial" pitchFamily="34" charset="0"/>
              </a:rPr>
              <a:t>Not inside an existing incorporated place</a:t>
            </a:r>
          </a:p>
        </p:txBody>
      </p:sp>
      <p:sp>
        <p:nvSpPr>
          <p:cNvPr id="25604"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4CD4EB5-44CD-4DF3-A633-52016C02D79B}" type="slidenum">
              <a:rPr lang="en-US" smtClean="0">
                <a:solidFill>
                  <a:schemeClr val="tx1"/>
                </a:solidFill>
                <a:latin typeface="Arial" pitchFamily="34" charset="0"/>
              </a:rPr>
              <a:pPr/>
              <a:t>7</a:t>
            </a:fld>
            <a:endParaRPr lang="en-US" smtClean="0">
              <a:solidFill>
                <a:schemeClr val="tx1"/>
              </a:solidFill>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sz="half" idx="1"/>
          </p:nvPr>
        </p:nvSpPr>
        <p:spPr>
          <a:xfrm>
            <a:off x="1066800" y="152400"/>
            <a:ext cx="7010400" cy="609600"/>
          </a:xfrm>
        </p:spPr>
        <p:txBody>
          <a:bodyPr rtlCol="0">
            <a:normAutofit/>
          </a:bodyPr>
          <a:lstStyle/>
          <a:p>
            <a:pPr marL="401638" indent="-401638" algn="ctr" eaLnBrk="1" fontAlgn="auto" hangingPunct="1">
              <a:spcAft>
                <a:spcPts val="0"/>
              </a:spcAft>
              <a:buFontTx/>
              <a:buNone/>
              <a:defRPr/>
            </a:pPr>
            <a:r>
              <a:rPr lang="en-US" sz="2800" dirty="0" smtClean="0">
                <a:solidFill>
                  <a:srgbClr val="FFFF00"/>
                </a:solidFill>
              </a:rPr>
              <a:t>Census Designated Places (CDPs)</a:t>
            </a:r>
          </a:p>
        </p:txBody>
      </p:sp>
      <p:sp>
        <p:nvSpPr>
          <p:cNvPr id="2662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D498133-E57C-472F-BC93-0F90EC1B00E8}" type="slidenum">
              <a:rPr lang="en-US" smtClean="0">
                <a:solidFill>
                  <a:schemeClr val="tx1"/>
                </a:solidFill>
                <a:latin typeface="Arial" pitchFamily="34" charset="0"/>
              </a:rPr>
              <a:pPr/>
              <a:t>8</a:t>
            </a:fld>
            <a:endParaRPr lang="en-US" smtClean="0">
              <a:solidFill>
                <a:schemeClr val="tx1"/>
              </a:solidFill>
              <a:latin typeface="Arial" pitchFamily="34" charset="0"/>
            </a:endParaRPr>
          </a:p>
        </p:txBody>
      </p:sp>
      <p:pic>
        <p:nvPicPr>
          <p:cNvPr id="26629" name="Picture 2" descr="http://www.public-domain-photos.com/free-stock-photos-4-big/travel/las-vegas/las-vegas-strip.jpg"/>
          <p:cNvPicPr>
            <a:picLocks noChangeAspect="1" noChangeArrowheads="1"/>
          </p:cNvPicPr>
          <p:nvPr/>
        </p:nvPicPr>
        <p:blipFill>
          <a:blip r:embed="rId3" cstate="print"/>
          <a:srcRect/>
          <a:stretch>
            <a:fillRect/>
          </a:stretch>
        </p:blipFill>
        <p:spPr bwMode="auto">
          <a:xfrm>
            <a:off x="1219200" y="1600200"/>
            <a:ext cx="6194425" cy="4646613"/>
          </a:xfrm>
          <a:prstGeom prst="rect">
            <a:avLst/>
          </a:prstGeom>
          <a:noFill/>
          <a:ln w="9525">
            <a:noFill/>
            <a:miter lim="800000"/>
            <a:headEnd/>
            <a:tailEnd/>
          </a:ln>
        </p:spPr>
      </p:pic>
      <p:sp>
        <p:nvSpPr>
          <p:cNvPr id="6" name="TextBox 5"/>
          <p:cNvSpPr txBox="1"/>
          <p:nvPr/>
        </p:nvSpPr>
        <p:spPr>
          <a:xfrm rot="16200000">
            <a:off x="5803900" y="4335463"/>
            <a:ext cx="3913187" cy="268288"/>
          </a:xfrm>
          <a:prstGeom prst="rect">
            <a:avLst/>
          </a:prstGeom>
          <a:noFill/>
        </p:spPr>
        <p:txBody>
          <a:bodyPr wrap="none">
            <a:spAutoFit/>
          </a:bodyPr>
          <a:lstStyle/>
          <a:p>
            <a:pPr>
              <a:defRPr/>
            </a:pPr>
            <a:r>
              <a:rPr lang="en-US" sz="1400" dirty="0">
                <a:solidFill>
                  <a:schemeClr val="tx1"/>
                </a:solidFill>
                <a:latin typeface="+mj-lt"/>
              </a:rPr>
              <a:t>Source: http://www.public-domain-photos.com/</a:t>
            </a:r>
          </a:p>
        </p:txBody>
      </p:sp>
      <p:sp>
        <p:nvSpPr>
          <p:cNvPr id="8" name="TextBox 7"/>
          <p:cNvSpPr txBox="1"/>
          <p:nvPr/>
        </p:nvSpPr>
        <p:spPr>
          <a:xfrm>
            <a:off x="838200" y="609600"/>
            <a:ext cx="6934200" cy="584775"/>
          </a:xfrm>
          <a:prstGeom prst="rect">
            <a:avLst/>
          </a:prstGeom>
          <a:noFill/>
        </p:spPr>
        <p:txBody>
          <a:bodyPr wrap="square" rtlCol="0">
            <a:spAutoFit/>
          </a:bodyPr>
          <a:lstStyle/>
          <a:p>
            <a:r>
              <a:rPr lang="en-US" sz="1600" dirty="0" smtClean="0">
                <a:solidFill>
                  <a:schemeClr val="bg1"/>
                </a:solidFill>
              </a:rPr>
              <a:t>Paradise, NV is an example of a CDP. This area of Las Vegas, which includes the strip, is actually outside the city of Las Vegas in an unincorporated area.</a:t>
            </a:r>
            <a:endParaRPr lang="en-US" sz="2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22313" y="182563"/>
            <a:ext cx="7699375" cy="765175"/>
          </a:xfrm>
        </p:spPr>
        <p:txBody>
          <a:bodyPr lIns="0" tIns="0" rIns="0" bIns="0" rtlCol="0">
            <a:normAutofit/>
          </a:bodyPr>
          <a:lstStyle/>
          <a:p>
            <a:pPr eaLnBrk="1" fontAlgn="auto" hangingPunct="1">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effectLst>
                  <a:outerShdw blurRad="38100" dist="38100" dir="2700000" algn="tl">
                    <a:srgbClr val="000000">
                      <a:alpha val="43137"/>
                    </a:srgbClr>
                  </a:outerShdw>
                </a:effectLst>
              </a:rPr>
              <a:t>Small Geographic Areas</a:t>
            </a:r>
          </a:p>
        </p:txBody>
      </p:sp>
      <p:sp>
        <p:nvSpPr>
          <p:cNvPr id="16387" name="Rectangle 3"/>
          <p:cNvSpPr>
            <a:spLocks noGrp="1" noChangeArrowheads="1"/>
          </p:cNvSpPr>
          <p:nvPr>
            <p:ph sz="half" idx="1"/>
          </p:nvPr>
        </p:nvSpPr>
        <p:spPr>
          <a:xfrm>
            <a:off x="533400" y="1319213"/>
            <a:ext cx="3754438" cy="4748212"/>
          </a:xfrm>
        </p:spPr>
        <p:txBody>
          <a:bodyPr lIns="0" tIns="0" rIns="0" bIns="0"/>
          <a:lstStyle/>
          <a:p>
            <a:pPr marL="339725" indent="-339725" eaLnBrk="1" hangingPunct="1">
              <a:lnSpc>
                <a:spcPct val="80000"/>
              </a:lnSpc>
              <a:buFontTx/>
              <a:buNone/>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FFFF00"/>
                </a:solidFill>
                <a:latin typeface="Arial" pitchFamily="34" charset="0"/>
              </a:rPr>
              <a:t>Blocks:</a:t>
            </a:r>
          </a:p>
          <a:p>
            <a:pPr marL="339725" indent="-339725" eaLnBrk="1" hangingPunct="1">
              <a:lnSpc>
                <a:spcPct val="80000"/>
              </a:lnSpc>
              <a:buFontTx/>
              <a:buNone/>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smtClean="0">
              <a:solidFill>
                <a:srgbClr val="FFFF00"/>
              </a:solidFill>
              <a:latin typeface="Arial" pitchFamily="34" charset="0"/>
            </a:endParaRP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FF00"/>
                </a:solidFill>
                <a:latin typeface="Arial" pitchFamily="34" charset="0"/>
              </a:rPr>
              <a:t>Smallest units for decennial Census data tabulation</a:t>
            </a: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FF00"/>
                </a:solidFill>
                <a:latin typeface="Arial" pitchFamily="34" charset="0"/>
              </a:rPr>
              <a:t>Cover entire nation</a:t>
            </a: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FF00"/>
                </a:solidFill>
                <a:latin typeface="Arial" pitchFamily="34" charset="0"/>
              </a:rPr>
              <a:t>Nest within all other types of geographic areas</a:t>
            </a: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FF00"/>
                </a:solidFill>
                <a:latin typeface="Arial" pitchFamily="34" charset="0"/>
              </a:rPr>
              <a:t>Generally bounded by visible features or boundaries</a:t>
            </a:r>
          </a:p>
        </p:txBody>
      </p:sp>
      <p:sp>
        <p:nvSpPr>
          <p:cNvPr id="16388" name="Rectangle 4"/>
          <p:cNvSpPr>
            <a:spLocks noGrp="1" noChangeArrowheads="1"/>
          </p:cNvSpPr>
          <p:nvPr>
            <p:ph sz="half" idx="2"/>
          </p:nvPr>
        </p:nvSpPr>
        <p:spPr>
          <a:xfrm>
            <a:off x="4916488" y="1319213"/>
            <a:ext cx="3754437" cy="4727575"/>
          </a:xfrm>
        </p:spPr>
        <p:txBody>
          <a:bodyPr lIns="0" tIns="0" rIns="0" bIns="0"/>
          <a:lstStyle/>
          <a:p>
            <a:pPr marL="339725" indent="-339725" eaLnBrk="1" hangingPunct="1">
              <a:lnSpc>
                <a:spcPct val="80000"/>
              </a:lnSpc>
              <a:buFontTx/>
              <a:buNone/>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FFC000"/>
                </a:solidFill>
                <a:latin typeface="Arial" pitchFamily="34" charset="0"/>
              </a:rPr>
              <a:t>Block Groups:</a:t>
            </a:r>
          </a:p>
          <a:p>
            <a:pPr marL="339725" indent="-339725" eaLnBrk="1" hangingPunct="1">
              <a:lnSpc>
                <a:spcPct val="80000"/>
              </a:lnSpc>
              <a:buFontTx/>
              <a:buNone/>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smtClean="0">
              <a:solidFill>
                <a:srgbClr val="FFC000"/>
              </a:solidFill>
              <a:latin typeface="Arial" pitchFamily="34" charset="0"/>
            </a:endParaRP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C000"/>
                </a:solidFill>
                <a:latin typeface="Arial" pitchFamily="34" charset="0"/>
              </a:rPr>
              <a:t>Groups of blocks sharing first digit of block number</a:t>
            </a: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C000"/>
                </a:solidFill>
                <a:latin typeface="Arial" pitchFamily="34" charset="0"/>
              </a:rPr>
              <a:t>Smallest units for tabulation of American Community Survey (ACS) data</a:t>
            </a: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C000"/>
                </a:solidFill>
                <a:latin typeface="Arial" pitchFamily="34" charset="0"/>
              </a:rPr>
              <a:t>Population ranges from 1,000 to 3,000</a:t>
            </a:r>
          </a:p>
          <a:p>
            <a:pPr marL="339725" indent="-339725" eaLnBrk="1" hangingPunct="1">
              <a:lnSpc>
                <a:spcPct val="80000"/>
              </a:lnSpc>
              <a:spcBef>
                <a:spcPts val="1200"/>
              </a:spcBef>
              <a:spcAft>
                <a:spcPts val="600"/>
              </a:spcAft>
              <a:tabLst>
                <a:tab pos="3397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C000"/>
                </a:solidFill>
                <a:latin typeface="Arial" pitchFamily="34" charset="0"/>
              </a:rPr>
              <a:t>Nest within census tracts</a:t>
            </a:r>
          </a:p>
        </p:txBody>
      </p:sp>
      <p:sp>
        <p:nvSpPr>
          <p:cNvPr id="16389"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fld id="{658DFC17-6463-4E45-8830-072DD10038CE}" type="slidenum">
              <a:rPr lang="en-US" smtClean="0">
                <a:solidFill>
                  <a:schemeClr val="tx1"/>
                </a:solidFill>
                <a:latin typeface="Arial" pitchFamily="34" charset="0"/>
              </a:rPr>
              <a:pPr/>
              <a:t>9</a:t>
            </a:fld>
            <a:endParaRPr lang="en-US" smtClean="0">
              <a:solidFill>
                <a:schemeClr val="tx1"/>
              </a:solidFill>
              <a:latin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0 standard">
  <a:themeElements>
    <a:clrScheme name="Cens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nsu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ns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nsu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nsu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ns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ns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ns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standard</Template>
  <TotalTime>8194</TotalTime>
  <Words>5493</Words>
  <Application>Microsoft Office PowerPoint</Application>
  <PresentationFormat>On-screen Show (4:3)</PresentationFormat>
  <Paragraphs>613</Paragraphs>
  <Slides>51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2010 standard</vt:lpstr>
      <vt:lpstr>Adobe Acrobat Document</vt:lpstr>
      <vt:lpstr>Slide 1</vt:lpstr>
      <vt:lpstr>Merging Georeferenced Data from Three (3) Sources</vt:lpstr>
      <vt:lpstr>Census Geographies</vt:lpstr>
      <vt:lpstr>Slide 4</vt:lpstr>
      <vt:lpstr>Census Geographic Areas</vt:lpstr>
      <vt:lpstr>Data is collected from individuals; aggregate data is released by geographic entity</vt:lpstr>
      <vt:lpstr>Places</vt:lpstr>
      <vt:lpstr>Slide 8</vt:lpstr>
      <vt:lpstr>Small Geographic Areas</vt:lpstr>
      <vt:lpstr>Census Tracts</vt:lpstr>
      <vt:lpstr>Definition</vt:lpstr>
      <vt:lpstr>Map of census tracts</vt:lpstr>
      <vt:lpstr>History of the Census Tract</vt:lpstr>
      <vt:lpstr>History of the Census Tract</vt:lpstr>
      <vt:lpstr>Updating Census Tracts</vt:lpstr>
      <vt:lpstr>Updating Census Tracts Community Involvement</vt:lpstr>
      <vt:lpstr>Slide 17</vt:lpstr>
      <vt:lpstr>Slide 18</vt:lpstr>
      <vt:lpstr>Slide 19</vt:lpstr>
      <vt:lpstr>Slide 20</vt:lpstr>
      <vt:lpstr>Longitudinal Studies</vt:lpstr>
      <vt:lpstr>Census Tract Relationship Files</vt:lpstr>
      <vt:lpstr>No Change</vt:lpstr>
      <vt:lpstr>Revision</vt:lpstr>
      <vt:lpstr>Merged</vt:lpstr>
      <vt:lpstr>Split</vt:lpstr>
      <vt:lpstr>Thematic Mapping or Analysis is a 4-Step Process</vt:lpstr>
      <vt:lpstr>FEATURES</vt:lpstr>
      <vt:lpstr>Slide 29</vt:lpstr>
      <vt:lpstr>Slide 30</vt:lpstr>
      <vt:lpstr>To get TIGER/Line shapefiles, go to  www.census.gov, then click on TIGER</vt:lpstr>
      <vt:lpstr>Overview Documentation available online at: http://www.census.gov/geo/www/tiger/wwtl/wwtl.html</vt:lpstr>
      <vt:lpstr>ATTRIBUTES</vt:lpstr>
      <vt:lpstr>100% Census Data</vt:lpstr>
      <vt:lpstr>American Fact Finder (AFF).   All 2010 Census Data and all future data releases will be in AFF.</vt:lpstr>
      <vt:lpstr>Census 2000</vt:lpstr>
      <vt:lpstr>2010 Census and ACS</vt:lpstr>
      <vt:lpstr>ACS Estimates Are NOT  the 2010 Census Population Counts</vt:lpstr>
      <vt:lpstr>ACS Content: Population</vt:lpstr>
      <vt:lpstr>ACS Content: Housing</vt:lpstr>
      <vt:lpstr>Data Product Release Schedule </vt:lpstr>
      <vt:lpstr>Data Products</vt:lpstr>
      <vt:lpstr>ACS Data Release Schedule</vt:lpstr>
      <vt:lpstr>“Census Data” vs ACS</vt:lpstr>
      <vt:lpstr>Slide 45</vt:lpstr>
      <vt:lpstr>  You usually need to calculate a new values for your map.  In this example, we are dividing the estimated number of persons living in poverty by the total estimated persons, and multiplying by 100  to get the “ Percent Living in Poverty.”  It is often easier to calculate values for new values outside of ArcGIS software.    </vt:lpstr>
      <vt:lpstr> </vt:lpstr>
      <vt:lpstr>Slide 48</vt:lpstr>
      <vt:lpstr>Slide 49</vt:lpstr>
      <vt:lpstr>  For Example:  In the tract shapefile – CTIDFP00     in  the ACS data table – GEO_ID2 </vt:lpstr>
      <vt:lpstr>Slide 51</vt:lpstr>
    </vt:vector>
  </TitlesOfParts>
  <Company>U.S. Census Bureau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rumba001</dc:creator>
  <cp:lastModifiedBy>Frank</cp:lastModifiedBy>
  <cp:revision>387</cp:revision>
  <dcterms:created xsi:type="dcterms:W3CDTF">2009-10-02T13:40:22Z</dcterms:created>
  <dcterms:modified xsi:type="dcterms:W3CDTF">2013-11-15T03:51:06Z</dcterms:modified>
</cp:coreProperties>
</file>