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1" r:id="rId1"/>
  </p:sldMasterIdLst>
  <p:notesMasterIdLst>
    <p:notesMasterId r:id="rId40"/>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4" r:id="rId37"/>
    <p:sldId id="296" r:id="rId38"/>
    <p:sldId id="293" r:id="rId3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itchFamily="34" charset="0"/>
        <a:ea typeface="+mn-ea"/>
        <a:cs typeface="+mn-cs"/>
      </a:defRPr>
    </a:lvl1pPr>
    <a:lvl2pPr marL="457200" algn="l" defTabSz="457200" rtl="0" fontAlgn="base">
      <a:spcBef>
        <a:spcPct val="0"/>
      </a:spcBef>
      <a:spcAft>
        <a:spcPct val="0"/>
      </a:spcAft>
      <a:defRPr kern="1200">
        <a:solidFill>
          <a:schemeClr val="tx1"/>
        </a:solidFill>
        <a:latin typeface="Calibri" pitchFamily="34" charset="0"/>
        <a:ea typeface="+mn-ea"/>
        <a:cs typeface="+mn-cs"/>
      </a:defRPr>
    </a:lvl2pPr>
    <a:lvl3pPr marL="914400" algn="l" defTabSz="457200" rtl="0" fontAlgn="base">
      <a:spcBef>
        <a:spcPct val="0"/>
      </a:spcBef>
      <a:spcAft>
        <a:spcPct val="0"/>
      </a:spcAft>
      <a:defRPr kern="1200">
        <a:solidFill>
          <a:schemeClr val="tx1"/>
        </a:solidFill>
        <a:latin typeface="Calibri" pitchFamily="34" charset="0"/>
        <a:ea typeface="+mn-ea"/>
        <a:cs typeface="+mn-cs"/>
      </a:defRPr>
    </a:lvl3pPr>
    <a:lvl4pPr marL="1371600" algn="l" defTabSz="457200" rtl="0" fontAlgn="base">
      <a:spcBef>
        <a:spcPct val="0"/>
      </a:spcBef>
      <a:spcAft>
        <a:spcPct val="0"/>
      </a:spcAft>
      <a:defRPr kern="1200">
        <a:solidFill>
          <a:schemeClr val="tx1"/>
        </a:solidFill>
        <a:latin typeface="Calibri" pitchFamily="34" charset="0"/>
        <a:ea typeface="+mn-ea"/>
        <a:cs typeface="+mn-cs"/>
      </a:defRPr>
    </a:lvl4pPr>
    <a:lvl5pPr marL="1828800" algn="l" defTabSz="457200"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B0E0F6"/>
    <a:srgbClr val="1C569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7592" autoAdjust="0"/>
  </p:normalViewPr>
  <p:slideViewPr>
    <p:cSldViewPr snapToGrid="0">
      <p:cViewPr varScale="1">
        <p:scale>
          <a:sx n="38" d="100"/>
          <a:sy n="38" d="100"/>
        </p:scale>
        <p:origin x="-1440"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F47BBA5-4165-4D2C-8543-0BC2CE7F598C}" type="datetimeFigureOut">
              <a:rPr lang="en-US"/>
              <a:pPr>
                <a:defRPr/>
              </a:pPr>
              <a:t>11/13/2013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3EC2171A-EE7B-487E-896E-94A1C136207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3886200" y="8694738"/>
            <a:ext cx="2971800" cy="449262"/>
          </a:xfrm>
          <a:prstGeom prst="rect">
            <a:avLst/>
          </a:prstGeom>
          <a:noFill/>
          <a:ln w="9525">
            <a:noFill/>
            <a:miter lim="800000"/>
            <a:headEnd/>
            <a:tailEnd/>
          </a:ln>
        </p:spPr>
        <p:txBody>
          <a:bodyPr lIns="88879" tIns="44439" rIns="88879" bIns="44439" anchor="b"/>
          <a:lstStyle/>
          <a:p>
            <a:pPr algn="r" defTabSz="904875"/>
            <a:fld id="{5FD56A71-B283-44C7-A748-3BD0E3A5A05D}" type="slidenum">
              <a:rPr lang="en-US" sz="1100">
                <a:solidFill>
                  <a:schemeClr val="tx2"/>
                </a:solidFill>
                <a:latin typeface="Arial" pitchFamily="34" charset="0"/>
                <a:cs typeface="Arial" pitchFamily="34" charset="0"/>
              </a:rPr>
              <a:pPr algn="r" defTabSz="904875"/>
              <a:t>1</a:t>
            </a:fld>
            <a:endParaRPr lang="en-US" sz="1100">
              <a:solidFill>
                <a:schemeClr val="tx2"/>
              </a:solidFill>
              <a:latin typeface="Arial" pitchFamily="34" charset="0"/>
              <a:cs typeface="Arial" pitchFamily="34" charset="0"/>
            </a:endParaRPr>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cs typeface="Arial" pitchFamily="34" charset="0"/>
              </a:rPr>
              <a:t>The American Community Survey, also called the ACS, collects accurate, timely information needed for critical government functions. This approach provides accurate, up-to-date profiles of America's communities every year. The American Community Survey provides annual estimates of demographic, housing, social, and economic characteristics for numerous geographies every year. The ACS provides 1-year estimates for all states as well as for cities, counties, and metropolitan areas with a total population of 65,000 or more. The ACS also provides 3-year estimates for geographies with a total population of 20,000 or more and 5-year estimates for all geographies down to the block group level, even those with very small populations. </a:t>
            </a:r>
          </a:p>
          <a:p>
            <a:pPr eaLnBrk="1" hangingPunct="1">
              <a:spcBef>
                <a:spcPct val="0"/>
              </a:spcBef>
            </a:pPr>
            <a:endParaRPr lang="en-US" smtClean="0">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xfrm>
            <a:off x="457200" y="4346575"/>
            <a:ext cx="5943600" cy="4348163"/>
          </a:xfrm>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Comparison Profiles show data side-by-side from the 5 most recent years of the </a:t>
            </a:r>
            <a:r>
              <a:rPr lang="en-US" smtClean="0">
                <a:latin typeface="Arial" pitchFamily="34" charset="0"/>
                <a:cs typeface="Arial" pitchFamily="34" charset="0"/>
              </a:rPr>
              <a:t>American Community Survey</a:t>
            </a:r>
            <a:r>
              <a:rPr lang="en-US" smtClean="0">
                <a:latin typeface="Arial" pitchFamily="34" charset="0"/>
              </a:rPr>
              <a:t>, indicating where there is a statistically significant difference between these two sets of estimates. An asterisk (*) in the statistical significance column of the comparison profile indicates that the estimate is significantly different . A “c” indicates both estimates are controlled and thus a test of statistical significance is not appropriate. The comparison profiles are only available for 1-year estimates. There are four types of comparison profiles – social, economic, housing, and demographic and they display the same characteristics as the data profiles.</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The slide displays an image of a portion of the social comparison profile. The first of this ten column table contains the measures for which data are presented. The second column displays estimates from the 2010 American Community Survey and the third column displays estimates from the 2009 American Community Survey. The fourth column displays the result of the statistical significance test. For example, the 5th row shows information on households which are married couple families. In 2009, this group made up an estimated 49.1 percent of all households in the United States. In 2010, households which are married couple families made up an estimated 48.6 percent of all households in the United States. There is an * in the statistical significance column, indicating that these estimates are statistically different from one another. These estimates show that there was a statistically significant change at the 90 percent confidence level between the 2009 and 2010 American Community Survey.</a:t>
            </a:r>
          </a:p>
        </p:txBody>
      </p:sp>
      <p:sp>
        <p:nvSpPr>
          <p:cNvPr id="52228" name="Slide Number Placeholder 3"/>
          <p:cNvSpPr txBox="1">
            <a:spLocks noGrp="1"/>
          </p:cNvSpPr>
          <p:nvPr/>
        </p:nvSpPr>
        <p:spPr bwMode="auto">
          <a:xfrm>
            <a:off x="3886200" y="8694738"/>
            <a:ext cx="2971800" cy="449262"/>
          </a:xfrm>
          <a:prstGeom prst="rect">
            <a:avLst/>
          </a:prstGeom>
          <a:noFill/>
          <a:ln w="9525">
            <a:noFill/>
            <a:miter lim="800000"/>
            <a:headEnd/>
            <a:tailEnd/>
          </a:ln>
        </p:spPr>
        <p:txBody>
          <a:bodyPr lIns="88879" tIns="44439" rIns="88879" bIns="44439" anchor="b"/>
          <a:lstStyle/>
          <a:p>
            <a:pPr algn="r" defTabSz="904875"/>
            <a:fld id="{62144C2C-D1C5-4914-9AE4-A903971D3C79}" type="slidenum">
              <a:rPr lang="en-US" sz="1100">
                <a:solidFill>
                  <a:schemeClr val="tx2"/>
                </a:solidFill>
                <a:latin typeface="Arial" pitchFamily="34" charset="0"/>
                <a:cs typeface="Arial" pitchFamily="34" charset="0"/>
              </a:rPr>
              <a:pPr algn="r" defTabSz="904875"/>
              <a:t>10</a:t>
            </a:fld>
            <a:endParaRPr lang="en-US" sz="1100">
              <a:solidFill>
                <a:schemeClr val="tx2"/>
              </a:solidFill>
              <a:latin typeface="Arial" pitchFamily="34" charset="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xfrm>
            <a:off x="357188" y="4210050"/>
            <a:ext cx="6143625" cy="4360863"/>
          </a:xfrm>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The most detailed race and ethnic data are available through the Selected Population Profiles which provide summary tables separately for over 100 detailed race, ethnic, ancestry, and tribal groups. Starting with the 2007 </a:t>
            </a:r>
            <a:r>
              <a:rPr lang="en-US" smtClean="0">
                <a:latin typeface="Arial" pitchFamily="34" charset="0"/>
                <a:cs typeface="Arial" pitchFamily="34" charset="0"/>
              </a:rPr>
              <a:t>American Community Survey</a:t>
            </a:r>
            <a:r>
              <a:rPr lang="en-US" smtClean="0">
                <a:latin typeface="Arial" pitchFamily="34" charset="0"/>
              </a:rPr>
              <a:t>, the selected population profiles are also available for approximately 100 countries and region of birth groups. The slide displays an image from the American FactFinder population group selection page. The left side of the image displays the four selection tabs that are available: Ancestry Groups, Basic Race Category, Country of Birth, and Race and Ethnic Group. </a:t>
            </a:r>
          </a:p>
          <a:p>
            <a:pPr eaLnBrk="1" hangingPunct="1">
              <a:spcBef>
                <a:spcPct val="0"/>
              </a:spcBef>
            </a:pPr>
            <a:endParaRPr lang="en-US" sz="500" smtClean="0">
              <a:latin typeface="Arial" pitchFamily="34" charset="0"/>
            </a:endParaRPr>
          </a:p>
          <a:p>
            <a:pPr eaLnBrk="1" hangingPunct="1">
              <a:spcBef>
                <a:spcPct val="0"/>
              </a:spcBef>
            </a:pPr>
            <a:r>
              <a:rPr lang="en-US" smtClean="0">
                <a:latin typeface="Arial" pitchFamily="34" charset="0"/>
              </a:rPr>
              <a:t>There are two thresholds used for Selected Population Profiles or SPPs. First, we look at the total population size of the geographic area.  Beginning with the 2007 ACS, SPPs are released for geographic areas with a total population of at least 500,000.  Prior to the 2007 ACS, SPPs were produced for geographic areas with a total population of at least 1 million. </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Then we look at the size of the population group of interest.  The 1-year SPPs are released for population groups with an estimated population of 65,000 or more.  The 3-year SPPs are released for population groups with an estimated population of 20,000 or more.  5-year Selected Population Profiles are not available.</a:t>
            </a:r>
          </a:p>
          <a:p>
            <a:pPr eaLnBrk="1" hangingPunct="1">
              <a:spcBef>
                <a:spcPct val="0"/>
              </a:spcBef>
            </a:pPr>
            <a:endParaRPr lang="en-US" sz="500" smtClean="0">
              <a:latin typeface="Arial" pitchFamily="34" charset="0"/>
            </a:endParaRPr>
          </a:p>
          <a:p>
            <a:pPr eaLnBrk="1" hangingPunct="1">
              <a:spcBef>
                <a:spcPct val="0"/>
              </a:spcBef>
            </a:pPr>
            <a:r>
              <a:rPr lang="en-US" smtClean="0">
                <a:latin typeface="Arial" pitchFamily="34" charset="0"/>
              </a:rPr>
              <a:t>For example, suppose we’re interested in the Chinese alone population in San Francisco County, California. In 2010, San Francisco County had a total population of 805,463 people and there were an estimated 167,064 people who reported their race as Chinese alone. Because this situation meets both the minimum size of geography, geographic area population threshold and the population group of interest population threshold, a Selected Population Profile was produced.</a:t>
            </a:r>
          </a:p>
        </p:txBody>
      </p:sp>
      <p:sp>
        <p:nvSpPr>
          <p:cNvPr id="53252" name="Slide Number Placeholder 3"/>
          <p:cNvSpPr txBox="1">
            <a:spLocks noGrp="1"/>
          </p:cNvSpPr>
          <p:nvPr/>
        </p:nvSpPr>
        <p:spPr bwMode="auto">
          <a:xfrm>
            <a:off x="3886200" y="8694738"/>
            <a:ext cx="2971800" cy="449262"/>
          </a:xfrm>
          <a:prstGeom prst="rect">
            <a:avLst/>
          </a:prstGeom>
          <a:noFill/>
          <a:ln w="9525">
            <a:noFill/>
            <a:miter lim="800000"/>
            <a:headEnd/>
            <a:tailEnd/>
          </a:ln>
        </p:spPr>
        <p:txBody>
          <a:bodyPr lIns="88879" tIns="44439" rIns="88879" bIns="44439" anchor="b"/>
          <a:lstStyle/>
          <a:p>
            <a:pPr algn="r" defTabSz="904875"/>
            <a:fld id="{8456BEEA-34A5-445A-963E-4B9BCCBB81A9}" type="slidenum">
              <a:rPr lang="en-US" sz="1100">
                <a:solidFill>
                  <a:schemeClr val="tx2"/>
                </a:solidFill>
                <a:latin typeface="Arial" pitchFamily="34" charset="0"/>
                <a:cs typeface="Arial" pitchFamily="34" charset="0"/>
              </a:rPr>
              <a:pPr algn="r" defTabSz="904875"/>
              <a:t>11</a:t>
            </a:fld>
            <a:endParaRPr lang="en-US" sz="1100">
              <a:solidFill>
                <a:schemeClr val="tx2"/>
              </a:solidFill>
              <a:latin typeface="Arial" pitchFamily="34" charset="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886200" y="8694738"/>
            <a:ext cx="2971800" cy="449262"/>
          </a:xfrm>
          <a:prstGeom prst="rect">
            <a:avLst/>
          </a:prstGeom>
          <a:noFill/>
          <a:ln w="9525">
            <a:noFill/>
            <a:miter lim="800000"/>
            <a:headEnd/>
            <a:tailEnd/>
          </a:ln>
        </p:spPr>
        <p:txBody>
          <a:bodyPr lIns="88879" tIns="44439" rIns="88879" bIns="44439" anchor="b"/>
          <a:lstStyle/>
          <a:p>
            <a:pPr algn="r" defTabSz="904875"/>
            <a:fld id="{AD594859-02C8-4DEE-9E1B-23B41481F0BB}" type="slidenum">
              <a:rPr lang="en-US" sz="1100">
                <a:solidFill>
                  <a:schemeClr val="tx2"/>
                </a:solidFill>
                <a:latin typeface="Arial" pitchFamily="34" charset="0"/>
                <a:cs typeface="Arial" pitchFamily="34" charset="0"/>
              </a:rPr>
              <a:pPr algn="r" defTabSz="904875"/>
              <a:t>12</a:t>
            </a:fld>
            <a:endParaRPr lang="en-US" sz="1100">
              <a:solidFill>
                <a:schemeClr val="tx2"/>
              </a:solidFill>
              <a:latin typeface="Arial" pitchFamily="34" charset="0"/>
              <a:cs typeface="Arial" pitchFamily="34" charset="0"/>
            </a:endParaRPr>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2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cs typeface="Times New Roman" pitchFamily="18" charset="0"/>
              </a:rPr>
              <a:t>Selected population profiles provide the user with a ready-made report on a population group and includes the 90 percent margin of error. </a:t>
            </a:r>
            <a:r>
              <a:rPr lang="en-US" smtClean="0">
                <a:latin typeface="Arial" pitchFamily="34" charset="0"/>
              </a:rPr>
              <a:t>The idea is to quickly produce a report on a population group of interest, for example: Native Hawaiians and Other Pacific Islanders, people of Bulgarian ancestry, or the foreign-born population born in Brazil.</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cs typeface="Times New Roman" pitchFamily="18" charset="0"/>
              </a:rPr>
              <a:t>This slide displays a portion of the selected population profile for the Chinese alone population in San Francisco County, California. The first column of the three column table displays selected characteristics for which data are displayed.  The second and third columns show the estimates and margins of error for the selected population group, respectively, in this instance all people in San Francisco County, California who reported their </a:t>
            </a:r>
            <a:r>
              <a:rPr lang="en-US" smtClean="0">
                <a:latin typeface="Arial" pitchFamily="34" charset="0"/>
              </a:rPr>
              <a:t>race as Chinese alone</a:t>
            </a:r>
            <a:r>
              <a:rPr lang="en-US" smtClean="0">
                <a:latin typeface="Arial" pitchFamily="34" charset="0"/>
                <a:cs typeface="Times New Roman" pitchFamily="18" charset="0"/>
              </a:rPr>
              <a:t>.</a:t>
            </a:r>
          </a:p>
          <a:p>
            <a:pPr eaLnBrk="1" hangingPunct="1">
              <a:spcBef>
                <a:spcPct val="0"/>
              </a:spcBef>
            </a:pPr>
            <a:endParaRPr lang="en-US" smtClean="0">
              <a:latin typeface="Arial" pitchFamily="34" charset="0"/>
              <a:cs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886200" y="8694738"/>
            <a:ext cx="2971800" cy="449262"/>
          </a:xfrm>
          <a:prstGeom prst="rect">
            <a:avLst/>
          </a:prstGeom>
          <a:noFill/>
          <a:ln w="9525">
            <a:noFill/>
            <a:miter lim="800000"/>
            <a:headEnd/>
            <a:tailEnd/>
          </a:ln>
        </p:spPr>
        <p:txBody>
          <a:bodyPr lIns="88879" tIns="44439" rIns="88879" bIns="44439" anchor="b"/>
          <a:lstStyle/>
          <a:p>
            <a:pPr algn="r" defTabSz="904875"/>
            <a:fld id="{ADBC3154-48BB-449F-94C5-BFDC1B404ECA}" type="slidenum">
              <a:rPr lang="en-US" sz="1100">
                <a:solidFill>
                  <a:schemeClr val="tx2"/>
                </a:solidFill>
                <a:latin typeface="Arial" pitchFamily="34" charset="0"/>
                <a:cs typeface="Arial" pitchFamily="34" charset="0"/>
              </a:rPr>
              <a:pPr algn="r" defTabSz="904875"/>
              <a:t>13</a:t>
            </a:fld>
            <a:endParaRPr lang="en-US" sz="1100">
              <a:solidFill>
                <a:schemeClr val="tx2"/>
              </a:solidFill>
              <a:latin typeface="Arial" pitchFamily="34" charset="0"/>
              <a:cs typeface="Arial" pitchFamily="34" charset="0"/>
            </a:endParaRPr>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3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The detailed tables provide the most detailed data on all topics and geographic areas and are the foundation upon which other data products are built. </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Detailed Tables are basic distributions of characteristics that show estimates and their associated margins of error. There are more than 1,200 Detailed Tables and many of the tables are repeated for 11 race and Hispanic origin groups. Detailed tables i</a:t>
            </a:r>
            <a:r>
              <a:rPr lang="en-US" smtClean="0">
                <a:latin typeface="Arial" pitchFamily="34" charset="0"/>
                <a:cs typeface="Times New Roman" pitchFamily="18" charset="0"/>
              </a:rPr>
              <a:t>nclude distributions for more than 500 characteristics, over 300 race and Hispanic Origin iterations, and 81 imputation tables.</a:t>
            </a:r>
            <a:r>
              <a:rPr lang="en-US" smtClean="0">
                <a:latin typeface="Arial" pitchFamily="34" charset="0"/>
              </a:rPr>
              <a:t> Also, Detailed Tables are the only products which are produced for block groups and this geographic level is only available in the Summary File. </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A few examples of the types of topics covered by our detailed tables…</a:t>
            </a:r>
          </a:p>
          <a:p>
            <a:pPr eaLnBrk="1" hangingPunct="1">
              <a:spcBef>
                <a:spcPct val="0"/>
              </a:spcBef>
              <a:buFontTx/>
              <a:buChar char="•"/>
            </a:pPr>
            <a:r>
              <a:rPr lang="en-US" smtClean="0">
                <a:latin typeface="Arial" pitchFamily="34" charset="0"/>
              </a:rPr>
              <a:t>Sex by Age by Race and Hispanic Origin</a:t>
            </a:r>
          </a:p>
          <a:p>
            <a:pPr eaLnBrk="1" hangingPunct="1">
              <a:spcBef>
                <a:spcPct val="0"/>
              </a:spcBef>
              <a:buFontTx/>
              <a:buChar char="•"/>
            </a:pPr>
            <a:r>
              <a:rPr lang="en-US" smtClean="0">
                <a:latin typeface="Arial" pitchFamily="34" charset="0"/>
              </a:rPr>
              <a:t>Means of Transportation to Work by Travel Time to Work</a:t>
            </a:r>
          </a:p>
          <a:p>
            <a:pPr eaLnBrk="1" hangingPunct="1">
              <a:spcBef>
                <a:spcPct val="0"/>
              </a:spcBef>
              <a:buFontTx/>
              <a:buChar char="•"/>
            </a:pPr>
            <a:r>
              <a:rPr lang="en-US" smtClean="0">
                <a:latin typeface="Arial" pitchFamily="34" charset="0"/>
              </a:rPr>
              <a:t>Median Number of Rooms </a:t>
            </a:r>
          </a:p>
          <a:p>
            <a:pPr eaLnBrk="1" hangingPunct="1">
              <a:spcBef>
                <a:spcPct val="0"/>
              </a:spcBef>
              <a:buFontTx/>
              <a:buChar char="•"/>
            </a:pPr>
            <a:r>
              <a:rPr lang="en-US" smtClean="0">
                <a:latin typeface="Arial" pitchFamily="34" charset="0"/>
              </a:rPr>
              <a:t>School Enrollment by Level of School for the Population 3 Years and Over</a:t>
            </a:r>
          </a:p>
          <a:p>
            <a:pPr eaLnBrk="1" hangingPunct="1">
              <a:spcBef>
                <a:spcPct val="0"/>
              </a:spcBef>
              <a:buFontTx/>
              <a:buChar char="•"/>
            </a:pPr>
            <a:r>
              <a:rPr lang="en-US" smtClean="0">
                <a:latin typeface="Arial" pitchFamily="34" charset="0"/>
              </a:rPr>
              <a:t>Poverty Status in the past 12 Months by Sex and Age</a:t>
            </a:r>
          </a:p>
          <a:p>
            <a:pPr eaLnBrk="1" hangingPunct="1">
              <a:spcBef>
                <a:spcPct val="0"/>
              </a:spcBef>
            </a:pPr>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This slide displays an example from the 2010 American Community Survey 1-Year Estimates of a detailed table as displayed on the American FactFinder. The table is B16007. Age by Language Spoken at Home for the Population 5 Years and Over.</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cs typeface="Times New Roman" pitchFamily="18" charset="0"/>
              </a:rPr>
              <a:t>The table name at the top describes the variables in the table, and any combination of them for which estimates are presented and the universe for which the estimates apply.  The data source indicates the year the data were collected and the type of estimate.  </a:t>
            </a:r>
          </a:p>
          <a:p>
            <a:pPr eaLnBrk="1" hangingPunct="1">
              <a:spcBef>
                <a:spcPct val="0"/>
              </a:spcBef>
            </a:pPr>
            <a:endParaRPr lang="en-US" smtClean="0">
              <a:latin typeface="Arial" pitchFamily="34" charset="0"/>
              <a:cs typeface="Times New Roman" pitchFamily="18" charset="0"/>
            </a:endParaRPr>
          </a:p>
          <a:p>
            <a:pPr eaLnBrk="1" hangingPunct="1">
              <a:spcBef>
                <a:spcPct val="0"/>
              </a:spcBef>
            </a:pPr>
            <a:r>
              <a:rPr lang="en-US" smtClean="0">
                <a:latin typeface="Arial" pitchFamily="34" charset="0"/>
                <a:cs typeface="Times New Roman" pitchFamily="18" charset="0"/>
              </a:rPr>
              <a:t>The table has an additional column containing the margin of error for the 90 percent confidence level of the estimate. Confidence bounds can be created by adding the margin of error to the estimate (for an upper bound) and subtracting the margin of error from the estimate (for a lower bound). All published margins of  error for the American Community Survey are based on a 90 percent confidence level.</a:t>
            </a:r>
          </a:p>
          <a:p>
            <a:pPr eaLnBrk="1" hangingPunct="1">
              <a:spcBef>
                <a:spcPct val="0"/>
              </a:spcBef>
            </a:pPr>
            <a:endParaRPr lang="en-US" smtClean="0">
              <a:latin typeface="Arial" pitchFamily="34" charset="0"/>
              <a:cs typeface="Times New Roman" pitchFamily="18" charset="0"/>
            </a:endParaRPr>
          </a:p>
          <a:p>
            <a:pPr eaLnBrk="1" hangingPunct="1">
              <a:spcBef>
                <a:spcPct val="0"/>
              </a:spcBef>
            </a:pPr>
            <a:r>
              <a:rPr lang="en-US" smtClean="0">
                <a:latin typeface="Arial" pitchFamily="34" charset="0"/>
                <a:cs typeface="Times New Roman" pitchFamily="18" charset="0"/>
              </a:rPr>
              <a:t>Due to the level of specificity of the detailed tables, many tables have a “collapsed” version. 5-Year estimates have either “basic” or “collapsed” tables, but not both. </a:t>
            </a:r>
          </a:p>
          <a:p>
            <a:pPr eaLnBrk="1" hangingPunct="1">
              <a:spcBef>
                <a:spcPct val="0"/>
              </a:spcBef>
            </a:pPr>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r>
              <a:rPr lang="en-US" smtClean="0">
                <a:latin typeface="Arial" pitchFamily="34" charset="0"/>
              </a:rPr>
              <a:t>Collapsed tables show less detailed information – at least two of the lines from the original detailed table have been collapsed into one line. </a:t>
            </a:r>
          </a:p>
          <a:p>
            <a:pPr eaLnBrk="1" hangingPunct="1">
              <a:lnSpc>
                <a:spcPct val="90000"/>
              </a:lnSpc>
              <a:spcBef>
                <a:spcPct val="0"/>
              </a:spcBef>
            </a:pPr>
            <a:r>
              <a:rPr lang="en-US" smtClean="0">
                <a:latin typeface="Arial" pitchFamily="34" charset="0"/>
              </a:rPr>
              <a:t>This is especially useful for smaller geographic areas that might not be able to populate enough of the table cells for the table to pass data quality filters.  </a:t>
            </a:r>
          </a:p>
          <a:p>
            <a:pPr eaLnBrk="1" hangingPunct="1">
              <a:lnSpc>
                <a:spcPct val="90000"/>
              </a:lnSpc>
              <a:spcBef>
                <a:spcPct val="0"/>
              </a:spcBef>
            </a:pPr>
            <a:endParaRPr lang="en-US" smtClean="0">
              <a:latin typeface="Arial" pitchFamily="34" charset="0"/>
            </a:endParaRPr>
          </a:p>
          <a:p>
            <a:pPr eaLnBrk="1" hangingPunct="1">
              <a:lnSpc>
                <a:spcPct val="90000"/>
              </a:lnSpc>
              <a:spcBef>
                <a:spcPct val="0"/>
              </a:spcBef>
            </a:pPr>
            <a:r>
              <a:rPr lang="en-US" smtClean="0">
                <a:latin typeface="Arial" pitchFamily="34" charset="0"/>
              </a:rPr>
              <a:t>For example, this table is C16007 which is the collapsed version of table B16007, which we looked at on the previous slide. The detail in the red box shows the original categories. “Speak other Indo-European languages” and “Speak Asian and Pacific Island languages” have been combined with “Speak other languages” to form a single category. </a:t>
            </a:r>
          </a:p>
          <a:p>
            <a:pPr eaLnBrk="1" hangingPunct="1">
              <a:lnSpc>
                <a:spcPct val="90000"/>
              </a:lnSpc>
              <a:spcBef>
                <a:spcPct val="0"/>
              </a:spcBef>
            </a:pPr>
            <a:endParaRPr lang="en-US" smtClean="0">
              <a:latin typeface="Arial" pitchFamily="34" charset="0"/>
            </a:endParaRPr>
          </a:p>
          <a:p>
            <a:pPr eaLnBrk="1" hangingPunct="1">
              <a:lnSpc>
                <a:spcPct val="90000"/>
              </a:lnSpc>
              <a:spcBef>
                <a:spcPct val="0"/>
              </a:spcBef>
            </a:pPr>
            <a:r>
              <a:rPr lang="en-US" smtClean="0">
                <a:latin typeface="Arial" pitchFamily="34" charset="0"/>
              </a:rPr>
              <a:t>Collapsed tables are noted by the letter “C” as the first character in the table number. </a:t>
            </a:r>
          </a:p>
          <a:p>
            <a:pPr eaLnBrk="1" hangingPunct="1">
              <a:lnSpc>
                <a:spcPct val="90000"/>
              </a:lnSpc>
              <a:spcBef>
                <a:spcPct val="0"/>
              </a:spcBef>
            </a:pPr>
            <a:endParaRPr lang="en-US" smtClean="0">
              <a:latin typeface="Arial" pitchFamily="34" charset="0"/>
            </a:endParaRPr>
          </a:p>
        </p:txBody>
      </p:sp>
      <p:sp>
        <p:nvSpPr>
          <p:cNvPr id="57348" name="Slide Number Placeholder 3"/>
          <p:cNvSpPr txBox="1">
            <a:spLocks noGrp="1"/>
          </p:cNvSpPr>
          <p:nvPr/>
        </p:nvSpPr>
        <p:spPr bwMode="auto">
          <a:xfrm>
            <a:off x="3886200" y="8694738"/>
            <a:ext cx="2971800" cy="449262"/>
          </a:xfrm>
          <a:prstGeom prst="rect">
            <a:avLst/>
          </a:prstGeom>
          <a:noFill/>
          <a:ln w="9525">
            <a:noFill/>
            <a:miter lim="800000"/>
            <a:headEnd/>
            <a:tailEnd/>
          </a:ln>
        </p:spPr>
        <p:txBody>
          <a:bodyPr lIns="88879" tIns="44439" rIns="88879" bIns="44439" anchor="b"/>
          <a:lstStyle/>
          <a:p>
            <a:pPr algn="r" defTabSz="904875"/>
            <a:fld id="{5892FF20-1966-488F-BAB0-8FE86BE45770}" type="slidenum">
              <a:rPr lang="en-US" sz="1100">
                <a:solidFill>
                  <a:schemeClr val="tx2"/>
                </a:solidFill>
                <a:latin typeface="Arial" pitchFamily="34" charset="0"/>
                <a:cs typeface="Arial" pitchFamily="34" charset="0"/>
              </a:rPr>
              <a:pPr algn="r" defTabSz="904875"/>
              <a:t>15</a:t>
            </a:fld>
            <a:endParaRPr lang="en-US" sz="1100">
              <a:solidFill>
                <a:schemeClr val="tx2"/>
              </a:solidFill>
              <a:latin typeface="Arial" pitchFamily="34" charset="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Quality measures illustrate the steps the Census Bureau takes to ensure that American Community Survey data are accurate and reliable. The quality measures are available through American FactFinder in the B98 series of Detailed Tables. There are ten tables that describe the quality of the American Community Survey sample and the data it collects, including sample sizes, coverage rates, and response rates.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3886200" y="8694738"/>
            <a:ext cx="2971800" cy="449262"/>
          </a:xfrm>
          <a:prstGeom prst="rect">
            <a:avLst/>
          </a:prstGeom>
          <a:noFill/>
          <a:ln w="9525">
            <a:noFill/>
            <a:miter lim="800000"/>
            <a:headEnd/>
            <a:tailEnd/>
          </a:ln>
        </p:spPr>
        <p:txBody>
          <a:bodyPr lIns="88879" tIns="44439" rIns="88879" bIns="44439" anchor="b"/>
          <a:lstStyle/>
          <a:p>
            <a:pPr algn="r" defTabSz="904875"/>
            <a:fld id="{626E438A-BCF1-41A3-B9F5-5079C2AF34F5}" type="slidenum">
              <a:rPr lang="en-US" sz="1100">
                <a:solidFill>
                  <a:schemeClr val="tx2"/>
                </a:solidFill>
                <a:latin typeface="Arial" pitchFamily="34" charset="0"/>
                <a:cs typeface="Arial" pitchFamily="34" charset="0"/>
              </a:rPr>
              <a:pPr algn="r" defTabSz="904875"/>
              <a:t>17</a:t>
            </a:fld>
            <a:endParaRPr lang="en-US" sz="1100">
              <a:solidFill>
                <a:schemeClr val="tx2"/>
              </a:solidFill>
              <a:latin typeface="Arial" pitchFamily="34" charset="0"/>
              <a:cs typeface="Arial" pitchFamily="34" charset="0"/>
            </a:endParaRPr>
          </a:p>
        </p:txBody>
      </p:sp>
      <p:sp>
        <p:nvSpPr>
          <p:cNvPr id="59395"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59396" name="Rectangle 3"/>
          <p:cNvSpPr>
            <a:spLocks noGrp="1" noChangeArrowheads="1"/>
          </p:cNvSpPr>
          <p:nvPr>
            <p:ph type="body" idx="1"/>
          </p:nvPr>
        </p:nvSpPr>
        <p:spPr bwMode="auto">
          <a:xfrm>
            <a:off x="915988" y="4343400"/>
            <a:ext cx="5026025" cy="4114800"/>
          </a:xfrm>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cs typeface="Times New Roman" pitchFamily="18" charset="0"/>
              </a:rPr>
              <a:t>For information about a particular topic, such as employment, education, and origins and language, users should start with the Subject Tables. Subject Tables provide pretabulated numbers and percentages for a wide variety of topics, often available separately by age, sex, race or ethnicity.</a:t>
            </a:r>
          </a:p>
          <a:p>
            <a:pPr eaLnBrk="1" hangingPunct="1">
              <a:spcBef>
                <a:spcPct val="0"/>
              </a:spcBef>
            </a:pPr>
            <a:endParaRPr lang="en-US" smtClean="0">
              <a:latin typeface="Arial" pitchFamily="34" charset="0"/>
              <a:cs typeface="Times New Roman" pitchFamily="18" charset="0"/>
            </a:endParaRPr>
          </a:p>
          <a:p>
            <a:pPr eaLnBrk="1" hangingPunct="1">
              <a:spcBef>
                <a:spcPct val="0"/>
              </a:spcBef>
            </a:pPr>
            <a:r>
              <a:rPr lang="en-US" smtClean="0">
                <a:latin typeface="Arial" pitchFamily="34" charset="0"/>
                <a:cs typeface="Times New Roman" pitchFamily="18" charset="0"/>
              </a:rPr>
              <a:t>The image on the slide displays a partial list of the available Subject Tables in the American FactFinder. Subject Tables are largely derived from the detailed tables and are similar to the Census 2000 Quick Tables.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3886200" y="8694738"/>
            <a:ext cx="2971800" cy="449262"/>
          </a:xfrm>
          <a:prstGeom prst="rect">
            <a:avLst/>
          </a:prstGeom>
          <a:noFill/>
          <a:ln w="9525">
            <a:noFill/>
            <a:miter lim="800000"/>
            <a:headEnd/>
            <a:tailEnd/>
          </a:ln>
        </p:spPr>
        <p:txBody>
          <a:bodyPr lIns="88879" tIns="44439" rIns="88879" bIns="44439" anchor="b"/>
          <a:lstStyle/>
          <a:p>
            <a:pPr algn="r" defTabSz="904875"/>
            <a:fld id="{7CD77A41-23AD-4CB5-A313-466BBA4C8884}" type="slidenum">
              <a:rPr lang="en-US" sz="1100">
                <a:solidFill>
                  <a:schemeClr val="tx2"/>
                </a:solidFill>
                <a:latin typeface="Arial" pitchFamily="34" charset="0"/>
                <a:cs typeface="Arial" pitchFamily="34" charset="0"/>
              </a:rPr>
              <a:pPr algn="r" defTabSz="904875"/>
              <a:t>18</a:t>
            </a:fld>
            <a:endParaRPr lang="en-US" sz="1100">
              <a:solidFill>
                <a:schemeClr val="tx2"/>
              </a:solidFill>
              <a:latin typeface="Arial" pitchFamily="34" charset="0"/>
              <a:cs typeface="Arial"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cs typeface="Times New Roman" pitchFamily="18" charset="0"/>
              </a:rPr>
              <a:t>Subject tables show more detail than is available in the data profiles.  Generally, they present distributions for a few key </a:t>
            </a:r>
            <a:r>
              <a:rPr lang="en-US" smtClean="0">
                <a:latin typeface="Arial" pitchFamily="34" charset="0"/>
              </a:rPr>
              <a:t>population groups</a:t>
            </a:r>
            <a:r>
              <a:rPr lang="en-US" smtClean="0">
                <a:latin typeface="Arial" pitchFamily="34" charset="0"/>
                <a:cs typeface="Times New Roman" pitchFamily="18" charset="0"/>
              </a:rPr>
              <a:t>, with universes displayed as numeric estimates with their margins of error.  Subject tables display measures such as medians and aggregates where appropriate, and include tables of imputation rates for relevant measures.  The American FactFinder contains over 60 summarized topic-specific subject tables. </a:t>
            </a:r>
          </a:p>
          <a:p>
            <a:pPr eaLnBrk="1" hangingPunct="1">
              <a:spcBef>
                <a:spcPct val="0"/>
              </a:spcBef>
            </a:pPr>
            <a:endParaRPr lang="en-US" smtClean="0">
              <a:latin typeface="Arial" pitchFamily="34" charset="0"/>
              <a:cs typeface="Times New Roman" pitchFamily="18" charset="0"/>
            </a:endParaRPr>
          </a:p>
          <a:p>
            <a:pPr eaLnBrk="1" hangingPunct="1">
              <a:spcBef>
                <a:spcPct val="0"/>
              </a:spcBef>
            </a:pPr>
            <a:r>
              <a:rPr lang="en-US" smtClean="0">
                <a:latin typeface="Arial" pitchFamily="34" charset="0"/>
                <a:cs typeface="Times New Roman" pitchFamily="18" charset="0"/>
              </a:rPr>
              <a:t>In the example displayed on the slide, we are looking at table S1401 School Enrollment for the United States. This is a seven column table displaying information on school enrollment for the total population, the population enrolled in public school and the population enrolled in private school.</a:t>
            </a:r>
          </a:p>
          <a:p>
            <a:pPr eaLnBrk="1" hangingPunct="1">
              <a:spcBef>
                <a:spcPct val="0"/>
              </a:spcBef>
            </a:pPr>
            <a:endParaRPr lang="en-US" smtClean="0">
              <a:latin typeface="Arial" pitchFamily="34" charset="0"/>
            </a:endParaRPr>
          </a:p>
          <a:p>
            <a:pPr eaLnBrk="1" hangingPunct="1">
              <a:spcBef>
                <a:spcPct val="0"/>
              </a:spcBef>
            </a:pPr>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86200" y="8694738"/>
            <a:ext cx="2971800" cy="449262"/>
          </a:xfrm>
          <a:prstGeom prst="rect">
            <a:avLst/>
          </a:prstGeom>
          <a:noFill/>
          <a:ln w="9525">
            <a:noFill/>
            <a:miter lim="800000"/>
            <a:headEnd/>
            <a:tailEnd/>
          </a:ln>
        </p:spPr>
        <p:txBody>
          <a:bodyPr lIns="88879" tIns="44439" rIns="88879" bIns="44439" anchor="b"/>
          <a:lstStyle/>
          <a:p>
            <a:pPr algn="r" defTabSz="904875"/>
            <a:fld id="{C29B524F-0C57-45CE-95E3-D99F488DA843}" type="slidenum">
              <a:rPr lang="en-US" sz="1100">
                <a:solidFill>
                  <a:schemeClr val="tx2"/>
                </a:solidFill>
                <a:latin typeface="Arial" pitchFamily="34" charset="0"/>
                <a:cs typeface="Arial" pitchFamily="34" charset="0"/>
              </a:rPr>
              <a:pPr algn="r" defTabSz="904875"/>
              <a:t>19</a:t>
            </a:fld>
            <a:endParaRPr lang="en-US" sz="1100">
              <a:solidFill>
                <a:schemeClr val="tx2"/>
              </a:solidFill>
              <a:latin typeface="Arial" pitchFamily="34" charset="0"/>
              <a:cs typeface="Arial" pitchFamily="34" charset="0"/>
            </a:endParaRPr>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cs typeface="Times New Roman" pitchFamily="18" charset="0"/>
              </a:rPr>
              <a:t>Ranking Tables provide state-level rankings of key ACS variables. There are more than 80 ranking tables available on various topics. The image on the slide shows ranking table R1501. Percentage of People 25 Years and Over Who Have Completed High School (Includes Equivalency). This is a four column table, showing the rank in the first column, the state in the second, and the estimate and margin of error in the third and fourth columns, respectively. Each table displays a single characteristic and the states are “ranked” from highest to lowest. This enables users to compare the different states.</a:t>
            </a:r>
          </a:p>
          <a:p>
            <a:pPr eaLnBrk="1" hangingPunct="1">
              <a:spcBef>
                <a:spcPct val="0"/>
              </a:spcBef>
            </a:pPr>
            <a:endParaRPr lang="en-US" smtClean="0">
              <a:latin typeface="Arial" pitchFamily="34" charset="0"/>
              <a:cs typeface="Times New Roman" pitchFamily="18" charset="0"/>
            </a:endParaRPr>
          </a:p>
          <a:p>
            <a:pPr eaLnBrk="1" hangingPunct="1">
              <a:spcBef>
                <a:spcPct val="0"/>
              </a:spcBef>
            </a:pPr>
            <a:endParaRPr lang="en-US" smtClean="0">
              <a:latin typeface="Arial" pitchFamily="34" charset="0"/>
              <a:cs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This presentation will address three commonly asked questions about the American Community Survey data products—what do I need to know before using ACS estimates and data products, what data products are available, and how do I access ACS data products?</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First, the presentation addresses the question “What do I need to know before using ACS estimates and data products.”  There are several key differences between the estimates produced from the </a:t>
            </a:r>
            <a:r>
              <a:rPr lang="en-US" smtClean="0">
                <a:latin typeface="Arial" pitchFamily="34" charset="0"/>
                <a:cs typeface="Arial" pitchFamily="34" charset="0"/>
              </a:rPr>
              <a:t>American Community Survey</a:t>
            </a:r>
            <a:r>
              <a:rPr lang="en-US" smtClean="0">
                <a:latin typeface="Arial" pitchFamily="34" charset="0"/>
              </a:rPr>
              <a:t> and the data produced from the decennial census. These differences include the concept of period estimates and the publication of sampling error measures in many of the ACS data products. We’ll briefly look at these two issues before getting into the availability of data products.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3886200" y="8694738"/>
            <a:ext cx="2971800" cy="449262"/>
          </a:xfrm>
          <a:prstGeom prst="rect">
            <a:avLst/>
          </a:prstGeom>
          <a:noFill/>
          <a:ln w="9525">
            <a:noFill/>
            <a:miter lim="800000"/>
            <a:headEnd/>
            <a:tailEnd/>
          </a:ln>
        </p:spPr>
        <p:txBody>
          <a:bodyPr lIns="88879" tIns="44439" rIns="88879" bIns="44439" anchor="b"/>
          <a:lstStyle/>
          <a:p>
            <a:pPr algn="r" defTabSz="904875"/>
            <a:fld id="{3333C2DA-B1F4-4422-8E60-460ADBA0C3C7}" type="slidenum">
              <a:rPr lang="en-US" sz="1100">
                <a:solidFill>
                  <a:schemeClr val="tx2"/>
                </a:solidFill>
                <a:latin typeface="Arial" pitchFamily="34" charset="0"/>
                <a:cs typeface="Arial" pitchFamily="34" charset="0"/>
              </a:rPr>
              <a:pPr algn="r" defTabSz="904875"/>
              <a:t>20</a:t>
            </a:fld>
            <a:endParaRPr lang="en-US" sz="1100">
              <a:solidFill>
                <a:schemeClr val="tx2"/>
              </a:solidFill>
              <a:latin typeface="Arial" pitchFamily="34" charset="0"/>
              <a:cs typeface="Arial" pitchFamily="34" charset="0"/>
            </a:endParaRP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solidFill>
                  <a:srgbClr val="000000"/>
                </a:solidFill>
                <a:latin typeface="Arial" pitchFamily="34" charset="0"/>
                <a:cs typeface="Times New Roman" pitchFamily="18" charset="0"/>
              </a:rPr>
              <a:t>Users interested in geographic comparisons for areas other than states may be interested in the Geographic Comparison Tables. These tables allow comparisons of ACS data across a variety of geographic areas, including metropolitan areas, cities, counties, and Congressional districts. </a:t>
            </a:r>
          </a:p>
          <a:p>
            <a:pPr eaLnBrk="1" hangingPunct="1">
              <a:spcBef>
                <a:spcPct val="0"/>
              </a:spcBef>
            </a:pPr>
            <a:endParaRPr lang="en-US" smtClean="0">
              <a:solidFill>
                <a:srgbClr val="000000"/>
              </a:solidFill>
              <a:latin typeface="Arial" pitchFamily="34" charset="0"/>
              <a:cs typeface="Times New Roman" pitchFamily="18" charset="0"/>
            </a:endParaRPr>
          </a:p>
          <a:p>
            <a:pPr eaLnBrk="1" hangingPunct="1">
              <a:spcBef>
                <a:spcPct val="0"/>
              </a:spcBef>
            </a:pPr>
            <a:r>
              <a:rPr lang="en-US" smtClean="0">
                <a:solidFill>
                  <a:srgbClr val="000000"/>
                </a:solidFill>
                <a:latin typeface="Arial" pitchFamily="34" charset="0"/>
                <a:cs typeface="Times New Roman" pitchFamily="18" charset="0"/>
              </a:rPr>
              <a:t>This slide shows the percent of people 5 years and over who speak English less than “very well” broken out by the urban and rural areas of Michigan as well as inside and outside metropolitan and micropolitan statistical areas. This is a three column table that displays the geographic area in the first column, the estimate in the second column, and the margin of error in the third column.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491" name="Rectangle 3"/>
          <p:cNvSpPr>
            <a:spLocks noGrp="1" noChangeArrowheads="1"/>
          </p:cNvSpPr>
          <p:nvPr>
            <p:ph type="body" idx="1"/>
          </p:nvPr>
        </p:nvSpPr>
        <p:spPr bwMode="auto">
          <a:xfrm>
            <a:off x="428625" y="4346575"/>
            <a:ext cx="5929313" cy="4362450"/>
          </a:xfrm>
          <a:noFill/>
        </p:spPr>
        <p:txBody>
          <a:bodyPr wrap="square" numCol="1" anchor="t" anchorCtr="0" compatLnSpc="1">
            <a:prstTxWarp prst="textNoShape">
              <a:avLst/>
            </a:prstTxWarp>
          </a:bodyPr>
          <a:lstStyle/>
          <a:p>
            <a:pPr eaLnBrk="1" hangingPunct="1">
              <a:spcBef>
                <a:spcPct val="0"/>
              </a:spcBef>
            </a:pPr>
            <a:r>
              <a:rPr lang="en-US" sz="1100" smtClean="0">
                <a:latin typeface="Arial" pitchFamily="34" charset="0"/>
                <a:cs typeface="Times New Roman" pitchFamily="18" charset="0"/>
              </a:rPr>
              <a:t>Those with expertise in using SAS, SPSS, STATA, or Data Ferrett may also be interested in the Public Use Microdata Sample, or PUMS, files. These files contain a subsample of individual records of people and housing units that responded to the survey. All identifying information, such as name and address, have been stripped from each individual record to ensure confidentiality. The records contain information on the selected subsample of housing units and group quarter persons that was captured in their completed ACS questionnaires. The questionnaire includes questions on age, sex, tenure, income, education, language spoken at home, journey to work, occupation, condominium status, shelter costs, vehicles available, and other subjects. </a:t>
            </a:r>
          </a:p>
          <a:p>
            <a:pPr eaLnBrk="1" hangingPunct="1">
              <a:spcBef>
                <a:spcPct val="0"/>
              </a:spcBef>
            </a:pPr>
            <a:endParaRPr lang="en-US" sz="500" smtClean="0">
              <a:latin typeface="Arial" pitchFamily="34" charset="0"/>
              <a:cs typeface="Times New Roman" pitchFamily="18" charset="0"/>
            </a:endParaRPr>
          </a:p>
          <a:p>
            <a:pPr eaLnBrk="1" hangingPunct="1">
              <a:spcBef>
                <a:spcPct val="0"/>
              </a:spcBef>
            </a:pPr>
            <a:r>
              <a:rPr lang="en-US" sz="1100" smtClean="0">
                <a:latin typeface="Arial" pitchFamily="34" charset="0"/>
                <a:cs typeface="Times New Roman" pitchFamily="18" charset="0"/>
              </a:rPr>
              <a:t>For many data users, the summary tables and tabular profile reports will suffice. Microdata are for those users who want to create do-it-yourself tabulations, to be able to further draw on the richness of detail recorded in the ACS survey. The PUMS files permit analysis of specific population groups and custom variables that are not available through the American FactFinder. </a:t>
            </a:r>
          </a:p>
          <a:p>
            <a:pPr eaLnBrk="1" hangingPunct="1">
              <a:spcBef>
                <a:spcPct val="0"/>
              </a:spcBef>
            </a:pPr>
            <a:endParaRPr lang="en-US" sz="500" smtClean="0">
              <a:latin typeface="Arial" pitchFamily="34" charset="0"/>
              <a:cs typeface="Times New Roman" pitchFamily="18" charset="0"/>
            </a:endParaRPr>
          </a:p>
          <a:p>
            <a:pPr eaLnBrk="1" hangingPunct="1">
              <a:spcBef>
                <a:spcPct val="0"/>
              </a:spcBef>
            </a:pPr>
            <a:r>
              <a:rPr lang="en-US" sz="1100" smtClean="0">
                <a:latin typeface="Arial" pitchFamily="34" charset="0"/>
                <a:cs typeface="Times New Roman" pitchFamily="18" charset="0"/>
              </a:rPr>
              <a:t>Microdata users frequently want to look at relationships among variables not shown in the standard products offered by the Census Bureau. For example, what are the characteristics of unemployed homeowners? What characteristics do families with four or more children have in common? What kinds of Hispanic families in a state own their own homes? </a:t>
            </a:r>
          </a:p>
          <a:p>
            <a:pPr eaLnBrk="1" hangingPunct="1">
              <a:spcBef>
                <a:spcPct val="0"/>
              </a:spcBef>
            </a:pPr>
            <a:endParaRPr lang="en-US" sz="500" smtClean="0">
              <a:latin typeface="Arial" pitchFamily="34" charset="0"/>
              <a:cs typeface="Times New Roman" pitchFamily="18" charset="0"/>
            </a:endParaRPr>
          </a:p>
          <a:p>
            <a:pPr eaLnBrk="1" hangingPunct="1">
              <a:spcBef>
                <a:spcPct val="0"/>
              </a:spcBef>
            </a:pPr>
            <a:r>
              <a:rPr lang="en-US" sz="1100" smtClean="0">
                <a:latin typeface="Arial" pitchFamily="34" charset="0"/>
                <a:cs typeface="Times New Roman" pitchFamily="18" charset="0"/>
              </a:rPr>
              <a:t>The advantage of PUMS is that data users can tabulate data according to the characteristics they need to know about.  The disadvantage of PUMS is that data are only available for states and large geographies called Public Use Microdata Areas or PUMAs. When using the PUMS files, users are sacrificing geographic detail for subject detail.</a:t>
            </a:r>
          </a:p>
          <a:p>
            <a:pPr eaLnBrk="1" hangingPunct="1">
              <a:spcBef>
                <a:spcPct val="0"/>
              </a:spcBef>
            </a:pPr>
            <a:endParaRPr lang="en-US" sz="1100" smtClean="0">
              <a:latin typeface="Arial" pitchFamily="34" charset="0"/>
              <a:cs typeface="Times New Roman" pitchFamily="18" charset="0"/>
            </a:endParaRPr>
          </a:p>
          <a:p>
            <a:pPr eaLnBrk="1" hangingPunct="1">
              <a:spcBef>
                <a:spcPct val="0"/>
              </a:spcBef>
            </a:pPr>
            <a:r>
              <a:rPr lang="en-US" sz="1100" smtClean="0">
                <a:latin typeface="Arial" pitchFamily="34" charset="0"/>
                <a:cs typeface="Times New Roman" pitchFamily="18" charset="0"/>
              </a:rPr>
              <a:t>Learn more about PUMS in the “Introduction to the Public Use Microdata Sample (PUMS) File from the American Community Survey” training presentation.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The ACS Summary File is a set of comma-delimited text files that contain all of the Detailed Tables for the ACS 1-year, 3-year, and 5-year estimates.  The Summary File is best viewed in a spreadsheet or using statistical software, such as SAS or STATA.  Block group level estimates are available only in the Summary File; they are not available in American FactFinder.</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You can learn more about the ACS Summary File on our website, census.gov/acs.  From the ACS homepage, select the “Data &amp; Documentation” tab, then select “Summary File.”  The Summary File page contains links to different tools for using this product, as well as links to the FTP site and technical document.  New users should make sure to read the technical documentation before accessing the Summary File via the FTP site.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Finally, let’s discuss how you can access data products from the American Community Survey.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886200" y="8694738"/>
            <a:ext cx="2971800" cy="449262"/>
          </a:xfrm>
          <a:prstGeom prst="rect">
            <a:avLst/>
          </a:prstGeom>
          <a:noFill/>
          <a:ln w="9525">
            <a:noFill/>
            <a:miter lim="800000"/>
            <a:headEnd/>
            <a:tailEnd/>
          </a:ln>
        </p:spPr>
        <p:txBody>
          <a:bodyPr lIns="88879" tIns="44439" rIns="88879" bIns="44439" anchor="b"/>
          <a:lstStyle/>
          <a:p>
            <a:pPr algn="r" defTabSz="904875"/>
            <a:fld id="{45C1F19F-AC8F-4724-A1DA-E43B30553139}" type="slidenum">
              <a:rPr lang="en-US" sz="1100">
                <a:solidFill>
                  <a:schemeClr val="tx2"/>
                </a:solidFill>
                <a:latin typeface="Arial" pitchFamily="34" charset="0"/>
                <a:cs typeface="Arial" pitchFamily="34" charset="0"/>
              </a:rPr>
              <a:pPr algn="r" defTabSz="904875"/>
              <a:t>24</a:t>
            </a:fld>
            <a:endParaRPr lang="en-US" sz="1100">
              <a:solidFill>
                <a:schemeClr val="tx2"/>
              </a:solidFill>
              <a:latin typeface="Arial" pitchFamily="34" charset="0"/>
              <a:cs typeface="Arial" pitchFamily="34" charset="0"/>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5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All ACS data products are available on American FactFinder and via the Census Bureau’s FTP site. You can also access the PUMS files and the 5-Year Summary File through the DataFerrett. Let’s look at each method in a bit more detail.</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To access ACS data products through American FactFinder, begin by visiting the main Census website:  www.census.gov</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From the top navigation bar, select “Data.”  The second link from the top is a link to American FactFinder, the main vehicle for accessing data products.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6200" y="8694738"/>
            <a:ext cx="2971800" cy="449262"/>
          </a:xfrm>
          <a:prstGeom prst="rect">
            <a:avLst/>
          </a:prstGeom>
          <a:noFill/>
          <a:ln w="9525">
            <a:noFill/>
            <a:miter lim="800000"/>
            <a:headEnd/>
            <a:tailEnd/>
          </a:ln>
        </p:spPr>
        <p:txBody>
          <a:bodyPr lIns="88879" tIns="44439" rIns="88879" bIns="44439" anchor="b"/>
          <a:lstStyle/>
          <a:p>
            <a:pPr algn="r" defTabSz="904875"/>
            <a:fld id="{CDB799ED-F075-4214-AA75-F1E03FACC7E2}" type="slidenum">
              <a:rPr lang="en-US" sz="1100">
                <a:solidFill>
                  <a:schemeClr val="tx2"/>
                </a:solidFill>
                <a:latin typeface="Arial" pitchFamily="34" charset="0"/>
                <a:cs typeface="Arial" pitchFamily="34" charset="0"/>
              </a:rPr>
              <a:pPr algn="r" defTabSz="904875"/>
              <a:t>25</a:t>
            </a:fld>
            <a:endParaRPr lang="en-US" sz="1100">
              <a:solidFill>
                <a:schemeClr val="tx2"/>
              </a:solidFill>
              <a:latin typeface="Arial" pitchFamily="34" charset="0"/>
              <a:cs typeface="Arial" pitchFamily="34" charset="0"/>
            </a:endParaRPr>
          </a:p>
        </p:txBody>
      </p:sp>
      <p:sp>
        <p:nvSpPr>
          <p:cNvPr id="67587" name="Rectangle 4098"/>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4099"/>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American FactFinder houses other programs besides the American Community Survey.  Let’s talk about how to limit our search results to just the ACS.    </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On the left side of the page, click on “Topics.”  The “Select Topics” overlay opens.  Select the box next to “Programs” and click on “American Community Survey.”  This will narrow the search results down to ACS products only.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886200" y="8694738"/>
            <a:ext cx="2971800" cy="449262"/>
          </a:xfrm>
          <a:prstGeom prst="rect">
            <a:avLst/>
          </a:prstGeom>
          <a:noFill/>
          <a:ln w="9525">
            <a:noFill/>
            <a:miter lim="800000"/>
            <a:headEnd/>
            <a:tailEnd/>
          </a:ln>
        </p:spPr>
        <p:txBody>
          <a:bodyPr lIns="88879" tIns="44439" rIns="88879" bIns="44439" anchor="b"/>
          <a:lstStyle/>
          <a:p>
            <a:pPr algn="r" defTabSz="904875"/>
            <a:fld id="{D9445010-7676-491F-96F6-1FD9AEE7CE94}" type="slidenum">
              <a:rPr lang="en-US" sz="1100">
                <a:solidFill>
                  <a:schemeClr val="tx2"/>
                </a:solidFill>
                <a:latin typeface="Arial" pitchFamily="34" charset="0"/>
                <a:cs typeface="Arial" pitchFamily="34" charset="0"/>
              </a:rPr>
              <a:pPr algn="r" defTabSz="904875"/>
              <a:t>26</a:t>
            </a:fld>
            <a:endParaRPr lang="en-US" sz="1100">
              <a:solidFill>
                <a:schemeClr val="tx2"/>
              </a:solidFill>
              <a:latin typeface="Arial" pitchFamily="34" charset="0"/>
              <a:cs typeface="Arial" pitchFamily="34" charset="0"/>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Once you have clicked on “American Community Survey,” your choice will be added to the “Your Selections” box in the upper left corner of the screen.  This box displays filters that you have added.  Any filter can be removed by choosing the red “X” next to the choice. We can also choose to implement other filters, such as “Year,” “Product Type,” or “Dataset.” In this case, we will choose the year, “2010”. </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Once again, on the left side of the page, click on “Topics.”  The “Select Topics” overlay opens.  Select the box next to “Year” and click on “2010.”  This will narrow the search results down to 2010 American Community Survey products only. </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Once you have selected your topics of interest, close the “Select Topics” overlay.  The “Search Results” shown in AFF should be limited to the 2010 American Community Survey tables. </a:t>
            </a:r>
          </a:p>
          <a:p>
            <a:pPr eaLnBrk="1" hangingPunct="1">
              <a:spcBef>
                <a:spcPct val="0"/>
              </a:spcBef>
            </a:pPr>
            <a:endParaRPr lang="en-US" smtClean="0">
              <a:latin typeface="Arial" pitchFamily="34" charset="0"/>
            </a:endParaRPr>
          </a:p>
          <a:p>
            <a:pPr eaLnBrk="1" hangingPunct="1">
              <a:spcBef>
                <a:spcPct val="0"/>
              </a:spcBef>
            </a:pPr>
            <a:endParaRPr lang="en-US" smtClean="0">
              <a:latin typeface="Arial" pitchFamily="34" charset="0"/>
            </a:endParaRPr>
          </a:p>
          <a:p>
            <a:pPr eaLnBrk="1" hangingPunct="1">
              <a:spcBef>
                <a:spcPct val="0"/>
              </a:spcBef>
            </a:pPr>
            <a:endParaRPr lang="en-US"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txBox="1">
            <a:spLocks noGrp="1" noChangeArrowheads="1"/>
          </p:cNvSpPr>
          <p:nvPr/>
        </p:nvSpPr>
        <p:spPr bwMode="auto">
          <a:xfrm>
            <a:off x="3886200" y="8694738"/>
            <a:ext cx="2971800" cy="449262"/>
          </a:xfrm>
          <a:prstGeom prst="rect">
            <a:avLst/>
          </a:prstGeom>
          <a:noFill/>
          <a:ln w="9525">
            <a:noFill/>
            <a:miter lim="800000"/>
            <a:headEnd/>
            <a:tailEnd/>
          </a:ln>
        </p:spPr>
        <p:txBody>
          <a:bodyPr lIns="88879" tIns="44439" rIns="88879" bIns="44439" anchor="b"/>
          <a:lstStyle/>
          <a:p>
            <a:pPr algn="r" defTabSz="904875"/>
            <a:fld id="{67199143-46C7-48C4-8BEA-6AECA895D044}" type="slidenum">
              <a:rPr lang="en-US" sz="1100">
                <a:solidFill>
                  <a:schemeClr val="tx2"/>
                </a:solidFill>
                <a:latin typeface="Arial" pitchFamily="34" charset="0"/>
                <a:cs typeface="Arial" pitchFamily="34" charset="0"/>
              </a:rPr>
              <a:pPr algn="r" defTabSz="904875"/>
              <a:t>27</a:t>
            </a:fld>
            <a:endParaRPr lang="en-US" sz="1100">
              <a:solidFill>
                <a:schemeClr val="tx2"/>
              </a:solidFill>
              <a:latin typeface="Arial" pitchFamily="34" charset="0"/>
              <a:cs typeface="Arial" pitchFamily="34" charset="0"/>
            </a:endParaRPr>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Now that you have selected the year that you are interested in, you can select your data product of interest. These choices can be made in whatever order you choose. As you make these choices, the options available will only be those that remain after previous filters have been applied. By choosing product type from the navigation bar on the left side, you can select the type of data product you are interested in retrieving. </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Say, for instance, we want to generate the Detailed Table that we looked at earlier, B16007 Age by Language Spoken at Home for the Population 5 Years and Over. But instead of looking at the nation, we want to look at the state of California. The first step in generating this table is to again within “Topics,” click on “Product Type,” then “Detailed Tables.”</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To create a Detailed Table, we need to select the geography of interest. To do this we must first select the “Geographies” tab on the left side of the page, then select the “Name” tab.  </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For our example, we will select “State” which brings us to the next geographic selection where we select “California.”</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From here, you can also choose to display information by different geographic components for the detailed and collapsed tables. Check the box next to “Show Geographic Components” for this option.  It is circled in red in this slide.  Geographic components are available for the nation, region, divisions, and states. Geographic components available from the American Community Survey include urban, rural, in metropolitan or micropolitan statistical area, not in metropolitan or micropolitan statistical area, and several others.</a:t>
            </a:r>
          </a:p>
          <a:p>
            <a:pPr eaLnBrk="1" hangingPunct="1">
              <a:spcBef>
                <a:spcPct val="0"/>
              </a:spcBef>
            </a:pPr>
            <a:endParaRPr lang="en-US"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Once we check the box next to California we can select “Add” to add this as a filter for geography, we can than simply close the screen and California will be added as our geography to the “Your Selections” box. </a:t>
            </a:r>
          </a:p>
          <a:p>
            <a:pPr eaLnBrk="1" hangingPunct="1">
              <a:spcBef>
                <a:spcPct val="0"/>
              </a:spcBef>
            </a:pPr>
            <a:endParaRPr lang="en-US" smtClean="0">
              <a:latin typeface="Arial" pitchFamily="34" charset="0"/>
            </a:endParaRPr>
          </a:p>
          <a:p>
            <a:pPr eaLnBrk="1" hangingPunct="1">
              <a:spcBef>
                <a:spcPct val="0"/>
              </a:spcBef>
            </a:pPr>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0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The main function of the decennial census is to provide </a:t>
            </a:r>
            <a:r>
              <a:rPr lang="en-US" u="sng" smtClean="0">
                <a:latin typeface="Arial" pitchFamily="34" charset="0"/>
              </a:rPr>
              <a:t>counts</a:t>
            </a:r>
            <a:r>
              <a:rPr lang="en-US" smtClean="0">
                <a:latin typeface="Arial" pitchFamily="34" charset="0"/>
              </a:rPr>
              <a:t> of every person residing in the United States for the purposes of Congressional apportionment and legislative redistricting. The primary purpose of the </a:t>
            </a:r>
            <a:r>
              <a:rPr lang="en-US" smtClean="0">
                <a:latin typeface="Arial" pitchFamily="34" charset="0"/>
                <a:cs typeface="Arial" pitchFamily="34" charset="0"/>
              </a:rPr>
              <a:t>American Community Survey</a:t>
            </a:r>
            <a:r>
              <a:rPr lang="en-US" smtClean="0">
                <a:latin typeface="Arial" pitchFamily="34" charset="0"/>
              </a:rPr>
              <a:t> is to provide a portrait of the social, housing, economic, and demographic </a:t>
            </a:r>
            <a:r>
              <a:rPr lang="en-US" u="sng" smtClean="0">
                <a:latin typeface="Arial" pitchFamily="34" charset="0"/>
              </a:rPr>
              <a:t>characteristics</a:t>
            </a:r>
            <a:r>
              <a:rPr lang="en-US" smtClean="0">
                <a:latin typeface="Arial" pitchFamily="34" charset="0"/>
              </a:rPr>
              <a:t> of the U.S. population.  As a result, the </a:t>
            </a:r>
            <a:r>
              <a:rPr lang="en-US" smtClean="0">
                <a:latin typeface="Arial" pitchFamily="34" charset="0"/>
                <a:cs typeface="Arial" pitchFamily="34" charset="0"/>
              </a:rPr>
              <a:t>American Community Survey</a:t>
            </a:r>
            <a:r>
              <a:rPr lang="en-US" smtClean="0">
                <a:latin typeface="Arial" pitchFamily="34" charset="0"/>
              </a:rPr>
              <a:t> does not provide official counts of the population or housing.  In between censuses the Census Bureau’s Population Estimates Program is the official source for annual housing unit totals and for annual population totals by age, sex, race, and Hispanic origin.</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The basic rule is that if you need a population count, use counts from the decennial census or counts from the Population Estimates Program. If you need to describe the characteristics of the population, use estimates from the American Community Survey.</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txBox="1">
            <a:spLocks noGrp="1" noChangeArrowheads="1"/>
          </p:cNvSpPr>
          <p:nvPr/>
        </p:nvSpPr>
        <p:spPr bwMode="auto">
          <a:xfrm>
            <a:off x="3886200" y="8694738"/>
            <a:ext cx="2971800" cy="449262"/>
          </a:xfrm>
          <a:prstGeom prst="rect">
            <a:avLst/>
          </a:prstGeom>
          <a:noFill/>
          <a:ln w="9525">
            <a:noFill/>
            <a:miter lim="800000"/>
            <a:headEnd/>
            <a:tailEnd/>
          </a:ln>
        </p:spPr>
        <p:txBody>
          <a:bodyPr lIns="88879" tIns="44439" rIns="88879" bIns="44439" anchor="b"/>
          <a:lstStyle/>
          <a:p>
            <a:pPr algn="r" defTabSz="904875"/>
            <a:fld id="{80234E9B-E346-429D-8D48-BE4283712F70}" type="slidenum">
              <a:rPr lang="en-US" sz="1100">
                <a:solidFill>
                  <a:schemeClr val="tx2"/>
                </a:solidFill>
                <a:latin typeface="Arial" pitchFamily="34" charset="0"/>
                <a:cs typeface="Arial" pitchFamily="34" charset="0"/>
              </a:rPr>
              <a:pPr algn="r" defTabSz="904875"/>
              <a:t>30</a:t>
            </a:fld>
            <a:endParaRPr lang="en-US" sz="1100">
              <a:solidFill>
                <a:schemeClr val="tx2"/>
              </a:solidFill>
              <a:latin typeface="Arial" pitchFamily="34" charset="0"/>
              <a:cs typeface="Arial" pitchFamily="34" charset="0"/>
            </a:endParaRPr>
          </a:p>
        </p:txBody>
      </p:sp>
      <p:sp>
        <p:nvSpPr>
          <p:cNvPr id="72707" name="Rectangle 2050"/>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2051"/>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cs typeface="Times New Roman" pitchFamily="18" charset="0"/>
              </a:rPr>
              <a:t>This brings us back to the original selection screen. Here we can select our topic of interest.  Because we are interested in language spoken at home, we type the terms “language” and “age” in the “Narrow your search” box circled above.  Then we select table B16007 “</a:t>
            </a:r>
            <a:r>
              <a:rPr lang="en-US" smtClean="0">
                <a:latin typeface="Arial" pitchFamily="34" charset="0"/>
              </a:rPr>
              <a:t>Age by Language Spoken at Home for the Population 5 Years and Over” for the 2010 ACS 1-year estimates.  Check the box next to the Table ID and select “View” to see the contents of this table.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886200" y="8694738"/>
            <a:ext cx="2971800" cy="449262"/>
          </a:xfrm>
          <a:prstGeom prst="rect">
            <a:avLst/>
          </a:prstGeom>
          <a:noFill/>
          <a:ln w="9525">
            <a:noFill/>
            <a:miter lim="800000"/>
            <a:headEnd/>
            <a:tailEnd/>
          </a:ln>
        </p:spPr>
        <p:txBody>
          <a:bodyPr lIns="88879" tIns="44439" rIns="88879" bIns="44439" anchor="b"/>
          <a:lstStyle/>
          <a:p>
            <a:pPr algn="r" defTabSz="904875"/>
            <a:fld id="{8FCC58F5-134A-4728-8C49-7A823F4632DF}" type="slidenum">
              <a:rPr lang="en-US" sz="1100">
                <a:solidFill>
                  <a:schemeClr val="tx2"/>
                </a:solidFill>
                <a:latin typeface="Arial" pitchFamily="34" charset="0"/>
                <a:cs typeface="Arial" pitchFamily="34" charset="0"/>
              </a:rPr>
              <a:pPr algn="r" defTabSz="904875"/>
              <a:t>31</a:t>
            </a:fld>
            <a:endParaRPr lang="en-US" sz="1100">
              <a:solidFill>
                <a:schemeClr val="tx2"/>
              </a:solidFill>
              <a:latin typeface="Arial" pitchFamily="34" charset="0"/>
              <a:cs typeface="Arial" pitchFamily="34" charset="0"/>
            </a:endParaRPr>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This slide shows the resulting Detailed Table.  This table displays age by language spoken at home for the population 5 years and over for the state of California. </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For other useful tips on using the data products you can visit the American Community Survey website at www.census.gov/acs</a:t>
            </a:r>
          </a:p>
          <a:p>
            <a:pPr eaLnBrk="1" hangingPunct="1">
              <a:spcBef>
                <a:spcPct val="0"/>
              </a:spcBef>
            </a:pPr>
            <a:endParaRPr 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Additional user assistance can be found at the main page of American FactFinder. Clicking on the “Help” tab at the top of the page will open a window that will point you to a set of tutorials on how to use American FactFinder. </a:t>
            </a:r>
          </a:p>
          <a:p>
            <a:pPr eaLnBrk="1" hangingPunct="1">
              <a:spcBef>
                <a:spcPct val="0"/>
              </a:spcBef>
            </a:pPr>
            <a:endParaRPr lang="en-US" smtClean="0">
              <a:latin typeface="Arial" pitchFamily="34" charset="0"/>
            </a:endParaRPr>
          </a:p>
        </p:txBody>
      </p:sp>
      <p:sp>
        <p:nvSpPr>
          <p:cNvPr id="74756" name="Slide Number Placeholder 3"/>
          <p:cNvSpPr txBox="1">
            <a:spLocks noGrp="1"/>
          </p:cNvSpPr>
          <p:nvPr/>
        </p:nvSpPr>
        <p:spPr bwMode="auto">
          <a:xfrm>
            <a:off x="3886200" y="8694738"/>
            <a:ext cx="2971800" cy="449262"/>
          </a:xfrm>
          <a:prstGeom prst="rect">
            <a:avLst/>
          </a:prstGeom>
          <a:noFill/>
          <a:ln w="9525">
            <a:noFill/>
            <a:miter lim="800000"/>
            <a:headEnd/>
            <a:tailEnd/>
          </a:ln>
        </p:spPr>
        <p:txBody>
          <a:bodyPr lIns="88879" tIns="44439" rIns="88879" bIns="44439" anchor="b"/>
          <a:lstStyle/>
          <a:p>
            <a:pPr algn="r" defTabSz="904875"/>
            <a:fld id="{92C3D374-6037-4A93-9D76-0A35C2499ABA}" type="slidenum">
              <a:rPr lang="en-US" sz="1100">
                <a:solidFill>
                  <a:schemeClr val="tx2"/>
                </a:solidFill>
                <a:latin typeface="Arial" pitchFamily="34" charset="0"/>
                <a:cs typeface="Arial" pitchFamily="34" charset="0"/>
              </a:rPr>
              <a:pPr algn="r" defTabSz="904875"/>
              <a:t>32</a:t>
            </a:fld>
            <a:endParaRPr lang="en-US" sz="1100">
              <a:solidFill>
                <a:schemeClr val="tx2"/>
              </a:solidFill>
              <a:latin typeface="Arial" pitchFamily="34" charset="0"/>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fontAlgn="t" hangingPunct="1">
              <a:spcBef>
                <a:spcPct val="0"/>
              </a:spcBef>
            </a:pPr>
            <a:r>
              <a:rPr lang="en-US" smtClean="0">
                <a:solidFill>
                  <a:srgbClr val="000000"/>
                </a:solidFill>
                <a:latin typeface="Arial" pitchFamily="34" charset="0"/>
                <a:cs typeface="Arial" pitchFamily="34" charset="0"/>
              </a:rPr>
              <a:t>You can also access ACS data through the Census Bureau’s file transfer protocol site.  The FTP site can be accessed at www2 dot census dot gov or through the ACS website. The FTP site contains ACS data as they are released. On the FTP site, users can find current and historical ACS data. The FTP site is particularly useful for users who want to download the ACS Summary File or PUMS file.</a:t>
            </a:r>
          </a:p>
          <a:p>
            <a:pPr eaLnBrk="1" fontAlgn="t" hangingPunct="1">
              <a:spcBef>
                <a:spcPct val="0"/>
              </a:spcBef>
            </a:pPr>
            <a:endParaRPr lang="en-US" smtClean="0">
              <a:solidFill>
                <a:srgbClr val="000000"/>
              </a:solidFill>
              <a:latin typeface="Arial" pitchFamily="34" charset="0"/>
              <a:cs typeface="Arial" pitchFamily="34" charset="0"/>
            </a:endParaRPr>
          </a:p>
          <a:p>
            <a:pPr eaLnBrk="1" fontAlgn="t" hangingPunct="1">
              <a:spcBef>
                <a:spcPct val="0"/>
              </a:spcBef>
            </a:pPr>
            <a:endParaRPr lang="en-US" smtClean="0">
              <a:solidFill>
                <a:srgbClr val="000000"/>
              </a:solidFill>
              <a:latin typeface="Arial" pitchFamily="34" charset="0"/>
              <a:cs typeface="Arial" pitchFamily="34" charset="0"/>
            </a:endParaRPr>
          </a:p>
          <a:p>
            <a:pPr eaLnBrk="1" fontAlgn="t" hangingPunct="1">
              <a:spcBef>
                <a:spcPct val="0"/>
              </a:spcBef>
            </a:pPr>
            <a:endParaRPr lang="en-US" smtClean="0">
              <a:solidFill>
                <a:srgbClr val="000000"/>
              </a:solidFill>
              <a:latin typeface="Arial" pitchFamily="34" charset="0"/>
              <a:cs typeface="Arial" pitchFamily="34" charset="0"/>
            </a:endParaRPr>
          </a:p>
          <a:p>
            <a:pPr eaLnBrk="1" hangingPunct="1">
              <a:spcBef>
                <a:spcPct val="0"/>
              </a:spcBef>
            </a:pPr>
            <a:endParaRPr lang="en-US"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76803"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The PUMS files and 5-year Summary File can also be accessed through a data access tool called the DataFerrett.  DataFerrett is available at dataferrett.census.gov. DataFerrett is a data analysis tool with the ability to access many federal, state, local, and private datasets via an Internet connection. For people who do not have access to data analysis tools such as SAS, SPSS, or STATA, DataFerrett is an easy way to access the PUMS files and create the tables you are interested in or access the ACS 5-year Summary File. </a:t>
            </a:r>
          </a:p>
          <a:p>
            <a:pPr eaLnBrk="1" hangingPunct="1">
              <a:spcBef>
                <a:spcPct val="0"/>
              </a:spcBef>
            </a:pPr>
            <a:endParaRPr lang="en-US"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DataFerrett allows you to recode variables and create tabulations from survey microdata.  Tutorials on using DataFerrett are available within the application. You can access them from the right side of the main DataFerrett web page. It is highly recommended that you review these before using DataFerrett, as there are many types of analyses that DataFerrett is capable of computing.</a:t>
            </a:r>
          </a:p>
          <a:p>
            <a:pPr eaLnBrk="1" hangingPunct="1">
              <a:spcBef>
                <a:spcPct val="0"/>
              </a:spcBef>
            </a:pPr>
            <a:endParaRPr 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 addition to the ACS website at census.gov/acs, here are some other American Community Survey resources.</a:t>
            </a:r>
          </a:p>
          <a:p>
            <a:pPr eaLnBrk="1" hangingPunct="1">
              <a:spcBef>
                <a:spcPct val="0"/>
              </a:spcBef>
            </a:pPr>
            <a:endParaRPr lang="en-US" smtClean="0"/>
          </a:p>
          <a:p>
            <a:pPr eaLnBrk="1" hangingPunct="1">
              <a:spcBef>
                <a:spcPct val="0"/>
              </a:spcBef>
            </a:pPr>
            <a:r>
              <a:rPr lang="en-US" smtClean="0"/>
              <a:t>American Community Survey data products are available through American FactFinder at factfinder2.census.gov.</a:t>
            </a:r>
          </a:p>
          <a:p>
            <a:pPr eaLnBrk="1" hangingPunct="1">
              <a:spcBef>
                <a:spcPct val="0"/>
              </a:spcBef>
            </a:pPr>
            <a:endParaRPr lang="en-US" smtClean="0"/>
          </a:p>
          <a:p>
            <a:pPr eaLnBrk="1" hangingPunct="1">
              <a:spcBef>
                <a:spcPct val="0"/>
              </a:spcBef>
            </a:pPr>
            <a:r>
              <a:rPr lang="en-US" smtClean="0"/>
              <a:t>Quick, easy access to facts about people, business, and geography are available through QuickFacts at quickfacts.census.gov.</a:t>
            </a:r>
          </a:p>
          <a:p>
            <a:pPr eaLnBrk="1" hangingPunct="1">
              <a:spcBef>
                <a:spcPct val="0"/>
              </a:spcBef>
            </a:pPr>
            <a:endParaRPr lang="en-US" smtClean="0"/>
          </a:p>
          <a:p>
            <a:pPr eaLnBrk="1" hangingPunct="1">
              <a:spcBef>
                <a:spcPct val="0"/>
              </a:spcBef>
            </a:pPr>
            <a:r>
              <a:rPr lang="en-US" smtClean="0"/>
              <a:t>DataFerrett, the Census Bureau’s free online tool that can analyze and extract data from the American Community Survey, is available at dataferrett.census.gov.</a:t>
            </a:r>
          </a:p>
          <a:p>
            <a:pPr eaLnBrk="1" hangingPunct="1">
              <a:spcBef>
                <a:spcPct val="0"/>
              </a:spcBef>
            </a:pPr>
            <a:endParaRPr lang="en-US" smtClean="0"/>
          </a:p>
          <a:p>
            <a:pPr eaLnBrk="1" hangingPunct="1">
              <a:spcBef>
                <a:spcPct val="0"/>
              </a:spcBef>
            </a:pPr>
            <a:r>
              <a:rPr lang="en-US" smtClean="0"/>
              <a:t>Finally, frequently asked questions specific to the American Community Survey are available at ask.census.gov by selecting “American Community Survey” in the left navigation bar.</a:t>
            </a:r>
          </a:p>
          <a:p>
            <a:pPr eaLnBrk="1" hangingPunct="1">
              <a:spcBef>
                <a:spcPct val="0"/>
              </a:spcBef>
            </a:pPr>
            <a:endParaRPr lang="en-US" smtClean="0"/>
          </a:p>
          <a:p>
            <a:pPr eaLnBrk="1" hangingPunct="1">
              <a:spcBef>
                <a:spcPct val="0"/>
              </a:spcBef>
            </a:pPr>
            <a:endParaRPr lang="en-US" smtClean="0"/>
          </a:p>
        </p:txBody>
      </p:sp>
      <p:sp>
        <p:nvSpPr>
          <p:cNvPr id="78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919D06A-E67C-400E-B8A2-883A2C8C22E4}" type="slidenum">
              <a:rPr lang="en-US" smtClean="0"/>
              <a:pPr fontAlgn="base">
                <a:spcBef>
                  <a:spcPct val="0"/>
                </a:spcBef>
                <a:spcAft>
                  <a:spcPct val="0"/>
                </a:spcAft>
              </a:pPr>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85000" lnSpcReduction="20000"/>
          </a:bodyPr>
          <a:lstStyle/>
          <a:p>
            <a:pPr eaLnBrk="1" hangingPunct="1">
              <a:buFont typeface="Arial" pitchFamily="34" charset="0"/>
              <a:buNone/>
              <a:defRPr/>
            </a:pPr>
            <a:r>
              <a:rPr lang="en-US" dirty="0" smtClean="0"/>
              <a:t>-The U.S. Census Bureau measures the nation’s People, Places and Economy </a:t>
            </a:r>
          </a:p>
          <a:p>
            <a:pPr>
              <a:buFont typeface="Arial" pitchFamily="34" charset="0"/>
              <a:buNone/>
              <a:defRPr/>
            </a:pPr>
            <a:endParaRPr lang="en-US" dirty="0" smtClean="0"/>
          </a:p>
          <a:p>
            <a:pPr>
              <a:buFont typeface="Arial" pitchFamily="34" charset="0"/>
              <a:buNone/>
              <a:defRPr/>
            </a:pPr>
            <a:r>
              <a:rPr lang="en-US" dirty="0" smtClean="0"/>
              <a:t>The Census Bureau is the leading source of statistical information about the nation’s people, providing not only snapshots of the nation’s population size and growth, but also detailed portraits of the changing characteristics of our communities.  The Census Bureau is often the only source of statistics at the local level every year, giving even the smallest communities accurate, timely information that is essential for decision-making.  The Census Bureau provides critical, timely information on the health of the U.S. and local economy. </a:t>
            </a:r>
          </a:p>
          <a:p>
            <a:pPr>
              <a:defRPr/>
            </a:pPr>
            <a:endParaRPr lang="en-US" dirty="0" smtClean="0"/>
          </a:p>
          <a:p>
            <a:pPr eaLnBrk="1" hangingPunct="1">
              <a:defRPr/>
            </a:pPr>
            <a:r>
              <a:rPr lang="en-US" dirty="0" smtClean="0"/>
              <a:t>-Census Bureau statistics are how America knows what America needs </a:t>
            </a:r>
          </a:p>
          <a:p>
            <a:pPr>
              <a:defRPr/>
            </a:pPr>
            <a:endParaRPr lang="en-US" dirty="0" smtClean="0"/>
          </a:p>
          <a:p>
            <a:pPr>
              <a:buFont typeface="Arial" pitchFamily="34" charset="0"/>
              <a:buNone/>
              <a:defRPr/>
            </a:pPr>
            <a:r>
              <a:rPr lang="en-US" dirty="0" smtClean="0"/>
              <a:t>More than $400 billion in federal funds are distributed every year to states and communities based in part on demographic, socioeconomic and geographic information generated by the Census Bureau.  Census Bureau statistics provide a clear and detailed picture of the entire population. For example, census and American Community Survey (ACS) estimates reflect the growth of the population as well as the changing socioeconomic and demographic characteristics of the American people.  State and local governments use census and ACS statistics to plan new roads, new schools and new emergency services. Businesses use the statistics to develop new economic opportunities.  Congress has also passed many laws that depend on census and ACS statistics. These include the Voting Rights Act, the Age Discrimination and Employment Act, the National Affordable Housing Act, and the Veterans' Benefit Program. Each of these laws needs comparable measures of relevant attributes to implement the laws. </a:t>
            </a:r>
          </a:p>
          <a:p>
            <a:pPr>
              <a:defRPr/>
            </a:pPr>
            <a:endParaRPr lang="en-US" dirty="0" smtClean="0"/>
          </a:p>
          <a:p>
            <a:pPr eaLnBrk="1" hangingPunct="1">
              <a:defRPr/>
            </a:pPr>
            <a:r>
              <a:rPr lang="en-US" dirty="0" smtClean="0"/>
              <a:t>-The Census Bureau is the leading source of quality, timely and relevant information about our nation’s people and economy</a:t>
            </a:r>
          </a:p>
          <a:p>
            <a:pPr>
              <a:buFont typeface="Arial" pitchFamily="34" charset="0"/>
              <a:buNone/>
              <a:defRPr/>
            </a:pPr>
            <a:endParaRPr lang="en-US" dirty="0" smtClean="0"/>
          </a:p>
          <a:p>
            <a:pPr>
              <a:buFont typeface="Arial" pitchFamily="34" charset="0"/>
              <a:buNone/>
              <a:defRPr/>
            </a:pPr>
            <a:r>
              <a:rPr lang="en-US" dirty="0" smtClean="0"/>
              <a:t>With the innovation of the American Community Survey, every community, every year receives detailed statistics about their social, economic and housing characteristics.  </a:t>
            </a:r>
            <a:r>
              <a:rPr lang="en-US" smtClean="0"/>
              <a:t>We listen to Congress, federal programs and other data users to make sure we’re measuring information that’s relevant for decision-making.</a:t>
            </a:r>
          </a:p>
          <a:p>
            <a:pPr>
              <a:defRPr/>
            </a:pPr>
            <a:endParaRPr lang="en-US" dirty="0"/>
          </a:p>
        </p:txBody>
      </p:sp>
      <p:sp>
        <p:nvSpPr>
          <p:cNvPr id="4" name="Slide Number Placeholder 3"/>
          <p:cNvSpPr>
            <a:spLocks noGrp="1"/>
          </p:cNvSpPr>
          <p:nvPr>
            <p:ph type="sldNum" sz="quarter" idx="5"/>
          </p:nvPr>
        </p:nvSpPr>
        <p:spPr/>
        <p:txBody>
          <a:bodyPr/>
          <a:lstStyle/>
          <a:p>
            <a:pPr>
              <a:defRPr/>
            </a:pPr>
            <a:fld id="{0BDDDC91-8B30-4885-A12A-2C97893029B7}"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3886200" y="8694738"/>
            <a:ext cx="2971800" cy="449262"/>
          </a:xfrm>
          <a:prstGeom prst="rect">
            <a:avLst/>
          </a:prstGeom>
          <a:noFill/>
          <a:ln w="9525">
            <a:noFill/>
            <a:miter lim="800000"/>
            <a:headEnd/>
            <a:tailEnd/>
          </a:ln>
        </p:spPr>
        <p:txBody>
          <a:bodyPr lIns="90549" tIns="45273" rIns="90549" bIns="45273" anchor="b"/>
          <a:lstStyle/>
          <a:p>
            <a:pPr algn="r" defTabSz="903288"/>
            <a:fld id="{72FCBC5C-E5D5-4CC1-8C1F-519DD2E76DE4}" type="slidenum">
              <a:rPr lang="en-US" sz="1200">
                <a:solidFill>
                  <a:schemeClr val="tx2"/>
                </a:solidFill>
                <a:latin typeface="Arial" pitchFamily="34" charset="0"/>
                <a:cs typeface="Arial" pitchFamily="34" charset="0"/>
              </a:rPr>
              <a:pPr algn="r" defTabSz="903288"/>
              <a:t>38</a:t>
            </a:fld>
            <a:endParaRPr lang="en-US" sz="1200">
              <a:solidFill>
                <a:schemeClr val="tx2"/>
              </a:solidFill>
              <a:latin typeface="Arial" pitchFamily="34" charset="0"/>
              <a:cs typeface="Arial" pitchFamily="34" charset="0"/>
            </a:endParaRPr>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09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cs typeface="Arial" pitchFamily="34" charset="0"/>
              </a:rPr>
              <a:t>This presentation gave you an overview of the American Community Survey program and products. </a:t>
            </a:r>
          </a:p>
          <a:p>
            <a:pPr eaLnBrk="1" hangingPunct="1">
              <a:spcBef>
                <a:spcPct val="0"/>
              </a:spcBef>
            </a:pPr>
            <a:r>
              <a:rPr lang="en-US" smtClean="0">
                <a:latin typeface="Arial" pitchFamily="34" charset="0"/>
                <a:cs typeface="Arial" pitchFamily="34" charset="0"/>
              </a:rPr>
              <a:t> </a:t>
            </a:r>
            <a:endParaRPr lang="en-US" smtClean="0">
              <a:latin typeface="Arial" pitchFamily="34" charset="0"/>
              <a:ea typeface="Arial Unicode MS" pitchFamily="34" charset="-128"/>
              <a:cs typeface="Arial Unicode MS" pitchFamily="34" charset="-128"/>
            </a:endParaRPr>
          </a:p>
          <a:p>
            <a:pPr eaLnBrk="1" hangingPunct="1">
              <a:spcBef>
                <a:spcPct val="0"/>
              </a:spcBef>
            </a:pPr>
            <a:r>
              <a:rPr lang="en-US" smtClean="0">
                <a:latin typeface="Arial" pitchFamily="34" charset="0"/>
                <a:cs typeface="Arial" pitchFamily="34" charset="0"/>
              </a:rPr>
              <a:t>Stay updated on ACS-related news by subscribing to our email updates.  Select “Get Email Updates” from the ACS homepage at census dot gov forward slash acs.  While you are at our website, check it out for the latest updates on the survey.</a:t>
            </a:r>
            <a:endParaRPr lang="en-US" smtClean="0">
              <a:latin typeface="Arial" pitchFamily="34" charset="0"/>
              <a:ea typeface="Arial Unicode MS" pitchFamily="34" charset="-128"/>
              <a:cs typeface="Arial Unicode MS" pitchFamily="34" charset="-128"/>
            </a:endParaRPr>
          </a:p>
          <a:p>
            <a:pPr eaLnBrk="1" hangingPunct="1">
              <a:spcBef>
                <a:spcPct val="0"/>
              </a:spcBef>
            </a:pPr>
            <a:r>
              <a:rPr lang="en-US" smtClean="0">
                <a:latin typeface="Arial" pitchFamily="34" charset="0"/>
                <a:cs typeface="Arial" pitchFamily="34" charset="0"/>
              </a:rPr>
              <a:t> </a:t>
            </a:r>
            <a:endParaRPr lang="en-US" smtClean="0">
              <a:latin typeface="Arial" pitchFamily="34" charset="0"/>
              <a:ea typeface="Arial Unicode MS" pitchFamily="34" charset="-128"/>
              <a:cs typeface="Arial Unicode MS" pitchFamily="34" charset="-128"/>
            </a:endParaRPr>
          </a:p>
          <a:p>
            <a:pPr eaLnBrk="1" hangingPunct="1">
              <a:spcBef>
                <a:spcPct val="0"/>
              </a:spcBef>
            </a:pPr>
            <a:r>
              <a:rPr lang="en-US" smtClean="0">
                <a:latin typeface="Arial" pitchFamily="34" charset="0"/>
                <a:cs typeface="Times New Roman" pitchFamily="18" charset="0"/>
              </a:rPr>
              <a:t>Please feel free to contact the Census Bureau if you have questions or need further information. If you have questions that are not answered by the Web site, please call 1-800-923-8282 or submit a question at https://ask.census.gov.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886200" y="8694738"/>
            <a:ext cx="2971800" cy="449262"/>
          </a:xfrm>
          <a:prstGeom prst="rect">
            <a:avLst/>
          </a:prstGeom>
          <a:noFill/>
          <a:ln w="9525">
            <a:noFill/>
            <a:miter lim="800000"/>
            <a:headEnd/>
            <a:tailEnd/>
          </a:ln>
        </p:spPr>
        <p:txBody>
          <a:bodyPr lIns="88879" tIns="44439" rIns="88879" bIns="44439" anchor="b"/>
          <a:lstStyle/>
          <a:p>
            <a:pPr algn="r" defTabSz="904875"/>
            <a:fld id="{2AC991F3-0D5A-422D-A5D9-CE04AB2BD943}" type="slidenum">
              <a:rPr lang="en-US" sz="1100">
                <a:solidFill>
                  <a:schemeClr val="tx2"/>
                </a:solidFill>
                <a:latin typeface="Arial" pitchFamily="34" charset="0"/>
                <a:cs typeface="Arial" pitchFamily="34" charset="0"/>
              </a:rPr>
              <a:pPr algn="r" defTabSz="904875"/>
              <a:t>4</a:t>
            </a:fld>
            <a:endParaRPr lang="en-US" sz="1100">
              <a:solidFill>
                <a:schemeClr val="tx2"/>
              </a:solidFill>
              <a:latin typeface="Arial" pitchFamily="34" charset="0"/>
              <a:cs typeface="Arial" pitchFamily="34" charset="0"/>
            </a:endParaRPr>
          </a:p>
        </p:txBody>
      </p:sp>
      <p:sp>
        <p:nvSpPr>
          <p:cNvPr id="46083"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460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The American Community Survey produces period estimates of socioeconomic and housing characteristics. It is designed to provide estimates that describe the average characteristics of an area over a specific time period. In the case of American Community Survey 1-year estimates, the period is the calendar year. For example, the 2011 American Community Survey data describe the population and housing characteristics of an area from January 1, 2011 through December 31, 2011, not for any specific day within the year. </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A period estimate is different from a point-in-time estimate. A point-in-time estimate is designed to measure characteristics as of a certain date or narrow time period. For example, the purpose of the decennial census is to count the population living in the United States on a specific date, which is traditionally April 1. Although decennial census data are actually collected over several months, they are designed to provide a snapshot of the U.S. population as of April 1.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bwMode="auto">
          <a:xfrm>
            <a:off x="1144588" y="687388"/>
            <a:ext cx="4572000" cy="3429000"/>
          </a:xfrm>
          <a:noFill/>
          <a:ln>
            <a:solidFill>
              <a:srgbClr val="000000"/>
            </a:solidFill>
            <a:miter lim="800000"/>
            <a:headEnd/>
            <a:tailEnd/>
          </a:ln>
        </p:spPr>
      </p:sp>
      <p:sp>
        <p:nvSpPr>
          <p:cNvPr id="47107" name="Rectangle 3"/>
          <p:cNvSpPr>
            <a:spLocks noGrp="1" noChangeArrowheads="1"/>
          </p:cNvSpPr>
          <p:nvPr>
            <p:ph type="body" idx="1"/>
          </p:nvPr>
        </p:nvSpPr>
        <p:spPr bwMode="auto">
          <a:xfrm>
            <a:off x="357188" y="4197350"/>
            <a:ext cx="6143625" cy="4584700"/>
          </a:xfrm>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Sampling error is the uncertainty associated with an estimate that is based on data gathered from a </a:t>
            </a:r>
            <a:r>
              <a:rPr lang="en-US" b="1" smtClean="0">
                <a:latin typeface="Arial" pitchFamily="34" charset="0"/>
              </a:rPr>
              <a:t>sample</a:t>
            </a:r>
            <a:r>
              <a:rPr lang="en-US" smtClean="0">
                <a:latin typeface="Arial" pitchFamily="34" charset="0"/>
              </a:rPr>
              <a:t> of the population rather than the </a:t>
            </a:r>
            <a:r>
              <a:rPr lang="en-US" b="1" smtClean="0">
                <a:latin typeface="Arial" pitchFamily="34" charset="0"/>
              </a:rPr>
              <a:t>full </a:t>
            </a:r>
            <a:r>
              <a:rPr lang="en-US" smtClean="0">
                <a:latin typeface="Arial" pitchFamily="34" charset="0"/>
              </a:rPr>
              <a:t>population.</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So, why do sample estimates have uncertainty associated with them?  There are two reasons:</a:t>
            </a:r>
          </a:p>
          <a:p>
            <a:pPr marL="728663" lvl="1" indent="-279400" eaLnBrk="1" hangingPunct="1">
              <a:spcBef>
                <a:spcPct val="0"/>
              </a:spcBef>
              <a:buFontTx/>
              <a:buAutoNum type="arabicPeriod"/>
            </a:pPr>
            <a:r>
              <a:rPr lang="en-US" smtClean="0">
                <a:latin typeface="Arial" pitchFamily="34" charset="0"/>
              </a:rPr>
              <a:t> Estimates of characteristics from the sample data can differ from those that would be obtained if the entire population were surveyed.</a:t>
            </a:r>
          </a:p>
          <a:p>
            <a:pPr marL="728663" lvl="1" indent="-279400" eaLnBrk="1" hangingPunct="1">
              <a:spcBef>
                <a:spcPct val="0"/>
              </a:spcBef>
              <a:buFontTx/>
              <a:buAutoNum type="arabicPeriod"/>
            </a:pPr>
            <a:r>
              <a:rPr lang="en-US" smtClean="0">
                <a:latin typeface="Arial" pitchFamily="34" charset="0"/>
              </a:rPr>
              <a:t> Estimates from one subset or sample of the population can differ from those based on a different sample from that same population.</a:t>
            </a:r>
            <a:endParaRPr lang="en-US" smtClean="0">
              <a:solidFill>
                <a:srgbClr val="000000"/>
              </a:solidFill>
              <a:latin typeface="Arial" pitchFamily="34" charset="0"/>
              <a:cs typeface="Arial" pitchFamily="34" charset="0"/>
            </a:endParaRPr>
          </a:p>
          <a:p>
            <a:pPr eaLnBrk="1" hangingPunct="1">
              <a:spcBef>
                <a:spcPct val="0"/>
              </a:spcBef>
            </a:pPr>
            <a:endParaRPr lang="en-US" smtClean="0">
              <a:solidFill>
                <a:srgbClr val="000000"/>
              </a:solidFill>
              <a:latin typeface="Arial" pitchFamily="34" charset="0"/>
              <a:cs typeface="Arial" pitchFamily="34" charset="0"/>
            </a:endParaRPr>
          </a:p>
          <a:p>
            <a:pPr eaLnBrk="1" hangingPunct="1">
              <a:spcBef>
                <a:spcPct val="0"/>
              </a:spcBef>
            </a:pPr>
            <a:r>
              <a:rPr lang="en-US" smtClean="0">
                <a:latin typeface="Arial" pitchFamily="34" charset="0"/>
              </a:rPr>
              <a:t>A key measure of sampling error is the margin of error.  It is defined as a measure of the precision of an estimate at a given level of confidence.  The most commonly used confidence levels are 90%, 95% and 99%.  So what does the confidence level of a margin of error mean? The confidence level of a margin of error indicates the likelihood that the difference between the population value and the sample estimate is less than or equal to the margin of error.</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cs typeface="Arial" pitchFamily="34" charset="0"/>
              </a:rPr>
              <a:t>American Community Survey</a:t>
            </a:r>
            <a:r>
              <a:rPr lang="en-US" smtClean="0">
                <a:latin typeface="Arial" pitchFamily="34" charset="0"/>
              </a:rPr>
              <a:t> estimates are published with their margins of error at the 90 percent confidence level. However, it is possible to construct margins of error with higher levels of confidence, such as 95 percent or 99 percent.  This is done by adjusting the published margin of error.  Instructions for these adjustments can be found in the technical appendices in the Compass Handbooks available on the Census Bureau’s web site.</a:t>
            </a:r>
          </a:p>
          <a:p>
            <a:pPr eaLnBrk="1" hangingPunct="1">
              <a:spcBef>
                <a:spcPct val="0"/>
              </a:spcBef>
            </a:pPr>
            <a:endParaRPr lang="en-US" smtClean="0">
              <a:latin typeface="Arial" pitchFamily="34" charset="0"/>
            </a:endParaRPr>
          </a:p>
          <a:p>
            <a:pPr eaLnBrk="1" hangingPunct="1">
              <a:spcBef>
                <a:spcPct val="0"/>
              </a:spcBef>
            </a:pPr>
            <a:r>
              <a:rPr lang="en-US" smtClean="0">
                <a:solidFill>
                  <a:srgbClr val="000000"/>
                </a:solidFill>
                <a:latin typeface="Arial" pitchFamily="34" charset="0"/>
                <a:cs typeface="Arial" pitchFamily="34" charset="0"/>
              </a:rPr>
              <a:t>It is important to note that the long form data from Census 2000 are also sample data. Therefore estimates produced from the long form also had sampling error associated with them, but the Census Bureau did not publish these data within the data products.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Next, let’s look at what data products are available from the American Community Survey.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49155" name="Rectangle 3"/>
          <p:cNvSpPr>
            <a:spLocks noGrp="1" noChangeArrowheads="1"/>
          </p:cNvSpPr>
          <p:nvPr>
            <p:ph type="body" idx="1"/>
          </p:nvPr>
        </p:nvSpPr>
        <p:spPr bwMode="auto">
          <a:xfrm>
            <a:off x="642938" y="4343400"/>
            <a:ext cx="5715000" cy="4114800"/>
          </a:xfrm>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The American Community Survey data products are similar to those produced from the decennial census long form.  Like the decennial sample data products, the American Community Survey products show the characteristics of the country’s population and housing. </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These products include four broad types of products – profiles, tables, Public Use Microdata Sample, or PUMS, files and summary files. There are multiple types of profiles and tables – data profiles, narrative profiles, comparison profiles, selected population profiles, detailed tables, subject tables, ranking tables, and geographic comparison tables.</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The upcoming slides will go over each of these products in detail. These slides will show static images of the data products as of March 2012. Later in this presentation we will go through an example of how to access the </a:t>
            </a:r>
            <a:r>
              <a:rPr lang="en-US" smtClean="0">
                <a:latin typeface="Arial" pitchFamily="34" charset="0"/>
                <a:cs typeface="Arial" pitchFamily="34" charset="0"/>
              </a:rPr>
              <a:t>American Community Survey</a:t>
            </a:r>
            <a:r>
              <a:rPr lang="en-US" smtClean="0">
                <a:latin typeface="Arial" pitchFamily="34" charset="0"/>
              </a:rPr>
              <a:t> data products via American FactFinder.</a:t>
            </a:r>
          </a:p>
          <a:p>
            <a:pPr eaLnBrk="1" hangingPunct="1">
              <a:spcBef>
                <a:spcPct val="0"/>
              </a:spcBef>
            </a:pPr>
            <a:endParaRPr lang="en-US" smtClean="0">
              <a:latin typeface="Times New Roman" pitchFamily="18" charset="0"/>
            </a:endParaRPr>
          </a:p>
          <a:p>
            <a:pPr eaLnBrk="1" hangingPunct="1">
              <a:spcBef>
                <a:spcPct val="0"/>
              </a:spcBef>
            </a:pPr>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50179" name="Rectangle 3"/>
          <p:cNvSpPr>
            <a:spLocks noGrp="1" noChangeArrowheads="1"/>
          </p:cNvSpPr>
          <p:nvPr>
            <p:ph type="body" idx="1"/>
          </p:nvPr>
        </p:nvSpPr>
        <p:spPr bwMode="auto">
          <a:xfrm>
            <a:off x="968375" y="4197350"/>
            <a:ext cx="4846638" cy="4646613"/>
          </a:xfrm>
          <a:noFill/>
        </p:spPr>
        <p:txBody>
          <a:bodyPr wrap="square" numCol="1" anchor="t" anchorCtr="0" compatLnSpc="1">
            <a:prstTxWarp prst="textNoShape">
              <a:avLst/>
            </a:prstTxWarp>
          </a:bodyPr>
          <a:lstStyle/>
          <a:p>
            <a:pPr eaLnBrk="1" hangingPunct="1">
              <a:spcBef>
                <a:spcPct val="0"/>
              </a:spcBef>
              <a:tabLst>
                <a:tab pos="222250" algn="l"/>
              </a:tabLst>
            </a:pPr>
            <a:r>
              <a:rPr lang="en-US" smtClean="0">
                <a:latin typeface="Arial" pitchFamily="34" charset="0"/>
              </a:rPr>
              <a:t>Data Profiles are a good place for data users new to the ACS to start. They provide separate fact sheets on the social, economic, housing, and demographic characteristics for different geographic areas. These fact sheets are listed separately in the search results page. The four profiles include a total of about 450 different characteristics. Data Profiles can be displayed in either a tabular or narrative format. </a:t>
            </a:r>
          </a:p>
          <a:p>
            <a:pPr eaLnBrk="1" hangingPunct="1">
              <a:spcBef>
                <a:spcPct val="0"/>
              </a:spcBef>
              <a:tabLst>
                <a:tab pos="222250" algn="l"/>
              </a:tabLst>
            </a:pPr>
            <a:endParaRPr lang="en-US" smtClean="0">
              <a:latin typeface="Arial" pitchFamily="34" charset="0"/>
            </a:endParaRPr>
          </a:p>
          <a:p>
            <a:pPr eaLnBrk="1" hangingPunct="1">
              <a:spcBef>
                <a:spcPct val="0"/>
              </a:spcBef>
              <a:tabLst>
                <a:tab pos="222250" algn="l"/>
              </a:tabLst>
            </a:pPr>
            <a:r>
              <a:rPr lang="en-US" smtClean="0">
                <a:latin typeface="Arial" pitchFamily="34" charset="0"/>
              </a:rPr>
              <a:t>This slide shows an image of a social data profile. The tabular version is a five column table.  A given set of selected summary characteristics and other derived measures for each geographic area is displayed in the first column on the left. The second and third columns include the estimate and its associated margin of error, respectively. The fourth and fifth columns display the estimates in percentage form and the margins of error associated with those percentages, respectively.</a:t>
            </a:r>
          </a:p>
          <a:p>
            <a:pPr eaLnBrk="1" hangingPunct="1">
              <a:spcBef>
                <a:spcPct val="0"/>
              </a:spcBef>
              <a:tabLst>
                <a:tab pos="222250" algn="l"/>
              </a:tabLst>
            </a:pPr>
            <a:endParaRPr lang="en-US" smtClean="0">
              <a:latin typeface="Arial" pitchFamily="34" charset="0"/>
            </a:endParaRPr>
          </a:p>
          <a:p>
            <a:pPr eaLnBrk="1" hangingPunct="1">
              <a:spcBef>
                <a:spcPct val="0"/>
              </a:spcBef>
              <a:tabLst>
                <a:tab pos="222250" algn="l"/>
              </a:tabLst>
            </a:pPr>
            <a:r>
              <a:rPr lang="en-US" smtClean="0">
                <a:latin typeface="Arial" pitchFamily="34" charset="0"/>
              </a:rPr>
              <a:t>As with all </a:t>
            </a:r>
            <a:r>
              <a:rPr lang="en-US" smtClean="0">
                <a:latin typeface="Arial" pitchFamily="34" charset="0"/>
                <a:cs typeface="Arial" pitchFamily="34" charset="0"/>
              </a:rPr>
              <a:t>American Community Survey</a:t>
            </a:r>
            <a:r>
              <a:rPr lang="en-US" smtClean="0">
                <a:latin typeface="Arial" pitchFamily="34" charset="0"/>
              </a:rPr>
              <a:t> data products, the margins of error are presented at the 90-percent confidence level.</a:t>
            </a:r>
          </a:p>
          <a:p>
            <a:pPr eaLnBrk="1" hangingPunct="1">
              <a:spcBef>
                <a:spcPct val="0"/>
              </a:spcBef>
              <a:tabLst>
                <a:tab pos="222250" algn="l"/>
              </a:tabLst>
            </a:pPr>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3886200" y="8694738"/>
            <a:ext cx="2971800" cy="449262"/>
          </a:xfrm>
          <a:prstGeom prst="rect">
            <a:avLst/>
          </a:prstGeom>
          <a:noFill/>
          <a:ln w="9525">
            <a:noFill/>
            <a:miter lim="800000"/>
            <a:headEnd/>
            <a:tailEnd/>
          </a:ln>
        </p:spPr>
        <p:txBody>
          <a:bodyPr lIns="88879" tIns="44439" rIns="88879" bIns="44439" anchor="b"/>
          <a:lstStyle/>
          <a:p>
            <a:pPr algn="r" defTabSz="904875"/>
            <a:fld id="{740D0452-4D9E-4C6D-A00D-3BB8C56CAE8B}" type="slidenum">
              <a:rPr lang="en-US" sz="1100">
                <a:solidFill>
                  <a:schemeClr val="tx2"/>
                </a:solidFill>
                <a:latin typeface="Arial" pitchFamily="34" charset="0"/>
                <a:cs typeface="Arial" pitchFamily="34" charset="0"/>
              </a:rPr>
              <a:pPr algn="r" defTabSz="904875"/>
              <a:t>9</a:t>
            </a:fld>
            <a:endParaRPr lang="en-US" sz="1100">
              <a:solidFill>
                <a:schemeClr val="tx2"/>
              </a:solidFill>
              <a:latin typeface="Arial" pitchFamily="34" charset="0"/>
              <a:cs typeface="Arial" pitchFamily="34" charset="0"/>
            </a:endParaRPr>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tabLst>
                <a:tab pos="222250" algn="l"/>
              </a:tabLst>
            </a:pPr>
            <a:r>
              <a:rPr lang="en-US" smtClean="0">
                <a:latin typeface="Arial" pitchFamily="34" charset="0"/>
                <a:cs typeface="Arial" pitchFamily="34" charset="0"/>
              </a:rPr>
              <a:t>Narrative profiles provide clear, concise textual descriptions of the data included in the tabular data profiles. These narratives are easy-to-read, computer-produced profiles that summarize information on a wide array of subjects in words, rather than numbers, for novice data users.</a:t>
            </a:r>
          </a:p>
          <a:p>
            <a:pPr eaLnBrk="1" hangingPunct="1">
              <a:spcBef>
                <a:spcPct val="0"/>
              </a:spcBef>
              <a:tabLst>
                <a:tab pos="222250" algn="l"/>
              </a:tabLst>
            </a:pPr>
            <a:endParaRPr lang="en-US" smtClean="0">
              <a:latin typeface="Arial" pitchFamily="34" charset="0"/>
              <a:cs typeface="Arial" pitchFamily="34" charset="0"/>
            </a:endParaRPr>
          </a:p>
          <a:p>
            <a:pPr eaLnBrk="1" hangingPunct="1">
              <a:spcBef>
                <a:spcPct val="0"/>
              </a:spcBef>
              <a:tabLst>
                <a:tab pos="222250" algn="l"/>
              </a:tabLst>
            </a:pPr>
            <a:r>
              <a:rPr lang="en-US" smtClean="0">
                <a:latin typeface="Arial" pitchFamily="34" charset="0"/>
                <a:cs typeface="Arial" pitchFamily="34" charset="0"/>
              </a:rPr>
              <a:t>The image on the slide shows part of a typical narrative profile. One measure is summarized in this image – households and families. The households and families measure is summarized in both narrative format and a simple pie chart that displays the types of households in the United States in 2010.  Let’s read this narrative so we can see how the narrative data profiles summarize information:</a:t>
            </a:r>
          </a:p>
          <a:p>
            <a:pPr eaLnBrk="1" hangingPunct="1">
              <a:spcBef>
                <a:spcPct val="0"/>
              </a:spcBef>
              <a:tabLst>
                <a:tab pos="222250" algn="l"/>
              </a:tabLst>
            </a:pPr>
            <a:endParaRPr lang="en-US" smtClean="0">
              <a:latin typeface="Times New Roman" pitchFamily="18" charset="0"/>
            </a:endParaRPr>
          </a:p>
          <a:p>
            <a:pPr eaLnBrk="1" hangingPunct="1">
              <a:spcBef>
                <a:spcPct val="0"/>
              </a:spcBef>
              <a:tabLst>
                <a:tab pos="222250" algn="l"/>
              </a:tabLst>
            </a:pPr>
            <a:r>
              <a:rPr lang="en-US" smtClean="0">
                <a:latin typeface="Arial" pitchFamily="34" charset="0"/>
              </a:rPr>
              <a:t>In 2010 there were 114.6 million households in United States. The average household size was 2.6 people. </a:t>
            </a:r>
            <a:br>
              <a:rPr lang="en-US" smtClean="0">
                <a:latin typeface="Arial" pitchFamily="34" charset="0"/>
              </a:rPr>
            </a:br>
            <a:r>
              <a:rPr lang="en-US" smtClean="0">
                <a:latin typeface="Arial" pitchFamily="34" charset="0"/>
              </a:rPr>
              <a:t/>
            </a:r>
            <a:br>
              <a:rPr lang="en-US" smtClean="0">
                <a:latin typeface="Arial" pitchFamily="34" charset="0"/>
              </a:rPr>
            </a:br>
            <a:r>
              <a:rPr lang="en-US" smtClean="0">
                <a:latin typeface="Arial" pitchFamily="34" charset="0"/>
              </a:rPr>
              <a:t>Families made up 66 percent of the households in United States. This figure includes both married-couple families (49 percent) and other families (18 percent). Of other families, 7 percent are female householder families with no husband present and own children under 18 years. Nonfamily households made up 34 percent of all households in United States. Most of the nonfamily households were people living alone, but some were composed of people living in households in which no one was related to the householder. </a:t>
            </a:r>
            <a:br>
              <a:rPr lang="en-US" smtClean="0">
                <a:latin typeface="Arial" pitchFamily="34" charset="0"/>
              </a:rPr>
            </a:br>
            <a:r>
              <a:rPr lang="en-US" smtClean="0">
                <a:latin typeface="Arial" pitchFamily="34" charset="0"/>
              </a:rPr>
              <a:t/>
            </a:r>
            <a:br>
              <a:rPr lang="en-US" smtClean="0">
                <a:latin typeface="Arial" pitchFamily="34" charset="0"/>
              </a:rPr>
            </a:br>
            <a:r>
              <a:rPr lang="en-US" smtClean="0">
                <a:latin typeface="Arial" pitchFamily="34" charset="0"/>
              </a:rPr>
              <a:t>In United States, 33 percent of all households have one or more people under the age of 18; 25 percent of all households have one or more people 65 years and over. </a:t>
            </a:r>
          </a:p>
          <a:p>
            <a:pPr eaLnBrk="1" hangingPunct="1">
              <a:spcBef>
                <a:spcPct val="0"/>
              </a:spcBef>
              <a:tabLst>
                <a:tab pos="222250" algn="l"/>
              </a:tabLst>
            </a:pPr>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DA68EB3-299D-4410-80AF-283499CB8687}" type="datetime1">
              <a:rPr lang="en-US"/>
              <a:pPr>
                <a:defRPr/>
              </a:pPr>
              <a:t>11/13/2013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96EE02-6504-459A-A72B-6D0D1D221291}"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2B7BC8C-5512-4136-9F8D-8712B21106F4}" type="datetime1">
              <a:rPr lang="en-US"/>
              <a:pPr>
                <a:defRPr/>
              </a:pPr>
              <a:t>11/13/2013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8E55F3-D9A2-41DE-BFFA-97D8A9A12675}"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E1F3D54-7A2B-4AB7-B97E-A1A15DBD4317}" type="datetime1">
              <a:rPr lang="en-US"/>
              <a:pPr>
                <a:defRPr/>
              </a:pPr>
              <a:t>11/13/2013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A1F2C4-24FE-4F67-A53F-DADD9719D150}"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3400" y="609600"/>
            <a:ext cx="76962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sldNum" sz="quarter" idx="10"/>
          </p:nvPr>
        </p:nvSpPr>
        <p:spPr/>
        <p:txBody>
          <a:bodyPr/>
          <a:lstStyle>
            <a:lvl1pPr>
              <a:defRPr/>
            </a:lvl1pPr>
          </a:lstStyle>
          <a:p>
            <a:pPr>
              <a:defRPr/>
            </a:pPr>
            <a:fld id="{16A9ED84-B351-46E7-97FF-04CBF8AF1F4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CDDB5C-5C73-4AF0-A4EC-92547BEFC1C0}" type="datetime1">
              <a:rPr lang="en-US"/>
              <a:pPr>
                <a:defRPr/>
              </a:pPr>
              <a:t>11/13/2013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78E26BA-1137-46B9-9971-857E7786BD3E}"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CC888A6-AD90-4A1B-8DF3-0C63A1164B04}" type="datetime1">
              <a:rPr lang="en-US"/>
              <a:pPr>
                <a:defRPr/>
              </a:pPr>
              <a:t>11/13/2013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CDB893-A464-43C9-924F-6998C2837E99}"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B649CA6-9B0D-4288-B4F5-F0558D4D75DE}" type="datetime1">
              <a:rPr lang="en-US"/>
              <a:pPr>
                <a:defRPr/>
              </a:pPr>
              <a:t>11/13/2013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3659A0C-58DD-48C7-A4E0-4BB2140E94DA}"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6518C77-76AB-49E1-B304-7C44FDA414C1}" type="datetime1">
              <a:rPr lang="en-US"/>
              <a:pPr>
                <a:defRPr/>
              </a:pPr>
              <a:t>11/13/2013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9C779FE-0184-41DC-BF0C-7156DD6FC69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5AA95EF-1B8D-4F9F-B59A-5FBD9054E73D}" type="datetime1">
              <a:rPr lang="en-US"/>
              <a:pPr>
                <a:defRPr/>
              </a:pPr>
              <a:t>11/13/2013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7DFD2C4-2AEE-491D-A8F8-90F7C3964247}"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854AF8B-E9C5-4ED6-A04E-8A35EEC62548}" type="datetime1">
              <a:rPr lang="en-US"/>
              <a:pPr>
                <a:defRPr/>
              </a:pPr>
              <a:t>11/13/2013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C1B4142-0FF3-4B99-B9BF-58DAD814F108}"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F26F119-501B-4C31-81FF-FC7ED929F146}" type="datetime1">
              <a:rPr lang="en-US"/>
              <a:pPr>
                <a:defRPr/>
              </a:pPr>
              <a:t>11/13/2013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FD71434-AF70-470A-90CC-938C1BD65367}"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80343A3-11F6-46F4-8EE4-5B2AD6CC3C58}" type="datetime1">
              <a:rPr lang="en-US"/>
              <a:pPr>
                <a:defRPr/>
              </a:pPr>
              <a:t>11/13/2013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1AD39BB-B6E6-40C8-9A23-EA9CAA29DE8E}"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Arial" pitchFamily="34" charset="0"/>
                <a:cs typeface="Arial" pitchFamily="34" charset="0"/>
              </a:defRPr>
            </a:lvl1pPr>
          </a:lstStyle>
          <a:p>
            <a:pPr>
              <a:defRPr/>
            </a:pPr>
            <a:fld id="{F5FBE860-D3BB-4DDC-B4A9-F9DEEDA3F1D8}" type="datetime1">
              <a:rPr lang="en-US"/>
              <a:pPr>
                <a:defRPr/>
              </a:pPr>
              <a:t>11/13/2013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1">
                <a:solidFill>
                  <a:schemeClr val="tx1"/>
                </a:solidFill>
                <a:latin typeface="Arial" pitchFamily="34" charset="0"/>
                <a:cs typeface="Arial" pitchFamily="34" charset="0"/>
              </a:defRPr>
            </a:lvl1pPr>
          </a:lstStyle>
          <a:p>
            <a:pPr>
              <a:defRPr/>
            </a:pPr>
            <a:fld id="{E10B5216-28C9-495F-9FF4-E7D064C31689}" type="slidenum">
              <a:rPr lang="en-US"/>
              <a:pPr>
                <a:defRPr/>
              </a:pPr>
              <a:t>‹#›</a:t>
            </a:fld>
            <a:endParaRPr lang="en-US" dirty="0"/>
          </a:p>
        </p:txBody>
      </p:sp>
      <p:pic>
        <p:nvPicPr>
          <p:cNvPr id="1031" name="Picture 6"/>
          <p:cNvPicPr>
            <a:picLocks noChangeAspect="1"/>
          </p:cNvPicPr>
          <p:nvPr userDrawn="1"/>
        </p:nvPicPr>
        <p:blipFill>
          <a:blip r:embed="rId14"/>
          <a:srcRect/>
          <a:stretch>
            <a:fillRect/>
          </a:stretch>
        </p:blipFill>
        <p:spPr bwMode="auto">
          <a:xfrm>
            <a:off x="0" y="5419725"/>
            <a:ext cx="9153525" cy="1455738"/>
          </a:xfrm>
          <a:prstGeom prst="rect">
            <a:avLst/>
          </a:prstGeom>
          <a:noFill/>
          <a:ln w="9525">
            <a:noFill/>
            <a:miter lim="800000"/>
            <a:headEnd/>
            <a:tailEnd/>
          </a:ln>
        </p:spPr>
      </p:pic>
      <p:sp>
        <p:nvSpPr>
          <p:cNvPr id="14" name="Rectangle 13"/>
          <p:cNvSpPr/>
          <p:nvPr userDrawn="1"/>
        </p:nvSpPr>
        <p:spPr>
          <a:xfrm>
            <a:off x="1562100" y="6143625"/>
            <a:ext cx="2051050" cy="642938"/>
          </a:xfrm>
          <a:prstGeom prst="rect">
            <a:avLst/>
          </a:prstGeom>
          <a:solidFill>
            <a:srgbClr val="B0E0F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0" name="Straight Connector 9"/>
          <p:cNvCxnSpPr/>
          <p:nvPr/>
        </p:nvCxnSpPr>
        <p:spPr>
          <a:xfrm>
            <a:off x="1616075" y="6249988"/>
            <a:ext cx="0" cy="444500"/>
          </a:xfrm>
          <a:prstGeom prst="line">
            <a:avLst/>
          </a:prstGeom>
          <a:ln w="158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userDrawn="1"/>
        </p:nvPicPr>
        <p:blipFill>
          <a:blip r:embed="rId15"/>
          <a:stretch>
            <a:fillRect/>
          </a:stretch>
        </p:blipFill>
        <p:spPr>
          <a:xfrm>
            <a:off x="1749425" y="6297613"/>
            <a:ext cx="1752600" cy="377825"/>
          </a:xfrm>
          <a:prstGeom prst="rect">
            <a:avLst/>
          </a:prstGeom>
        </p:spPr>
      </p:pic>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b="1" kern="1200">
          <a:solidFill>
            <a:srgbClr val="C00000"/>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C00000"/>
          </a:solidFill>
          <a:latin typeface="Arial" charset="0"/>
          <a:cs typeface="Arial" charset="0"/>
        </a:defRPr>
      </a:lvl2pPr>
      <a:lvl3pPr algn="ctr" rtl="0" eaLnBrk="0" fontAlgn="base" hangingPunct="0">
        <a:spcBef>
          <a:spcPct val="0"/>
        </a:spcBef>
        <a:spcAft>
          <a:spcPct val="0"/>
        </a:spcAft>
        <a:defRPr sz="4400" b="1">
          <a:solidFill>
            <a:srgbClr val="C00000"/>
          </a:solidFill>
          <a:latin typeface="Arial" charset="0"/>
          <a:cs typeface="Arial" charset="0"/>
        </a:defRPr>
      </a:lvl3pPr>
      <a:lvl4pPr algn="ctr" rtl="0" eaLnBrk="0" fontAlgn="base" hangingPunct="0">
        <a:spcBef>
          <a:spcPct val="0"/>
        </a:spcBef>
        <a:spcAft>
          <a:spcPct val="0"/>
        </a:spcAft>
        <a:defRPr sz="4400" b="1">
          <a:solidFill>
            <a:srgbClr val="C00000"/>
          </a:solidFill>
          <a:latin typeface="Arial" charset="0"/>
          <a:cs typeface="Arial" charset="0"/>
        </a:defRPr>
      </a:lvl4pPr>
      <a:lvl5pPr algn="ctr" rtl="0" eaLnBrk="0" fontAlgn="base" hangingPunct="0">
        <a:spcBef>
          <a:spcPct val="0"/>
        </a:spcBef>
        <a:spcAft>
          <a:spcPct val="0"/>
        </a:spcAft>
        <a:defRPr sz="4400" b="1">
          <a:solidFill>
            <a:srgbClr val="C00000"/>
          </a:solidFill>
          <a:latin typeface="Arial" charset="0"/>
          <a:cs typeface="Arial" charset="0"/>
        </a:defRPr>
      </a:lvl5pPr>
      <a:lvl6pPr marL="457200" algn="ctr" rtl="0" fontAlgn="base">
        <a:spcBef>
          <a:spcPct val="0"/>
        </a:spcBef>
        <a:spcAft>
          <a:spcPct val="0"/>
        </a:spcAft>
        <a:defRPr sz="4400" b="1">
          <a:solidFill>
            <a:srgbClr val="C00000"/>
          </a:solidFill>
          <a:latin typeface="Arial" charset="0"/>
          <a:cs typeface="Arial" charset="0"/>
        </a:defRPr>
      </a:lvl6pPr>
      <a:lvl7pPr marL="914400" algn="ctr" rtl="0" fontAlgn="base">
        <a:spcBef>
          <a:spcPct val="0"/>
        </a:spcBef>
        <a:spcAft>
          <a:spcPct val="0"/>
        </a:spcAft>
        <a:defRPr sz="4400" b="1">
          <a:solidFill>
            <a:srgbClr val="C00000"/>
          </a:solidFill>
          <a:latin typeface="Arial" charset="0"/>
          <a:cs typeface="Arial" charset="0"/>
        </a:defRPr>
      </a:lvl7pPr>
      <a:lvl8pPr marL="1371600" algn="ctr" rtl="0" fontAlgn="base">
        <a:spcBef>
          <a:spcPct val="0"/>
        </a:spcBef>
        <a:spcAft>
          <a:spcPct val="0"/>
        </a:spcAft>
        <a:defRPr sz="4400" b="1">
          <a:solidFill>
            <a:srgbClr val="C00000"/>
          </a:solidFill>
          <a:latin typeface="Arial" charset="0"/>
          <a:cs typeface="Arial" charset="0"/>
        </a:defRPr>
      </a:lvl8pPr>
      <a:lvl9pPr marL="1828800" algn="ctr" rtl="0" fontAlgn="base">
        <a:spcBef>
          <a:spcPct val="0"/>
        </a:spcBef>
        <a:spcAft>
          <a:spcPct val="0"/>
        </a:spcAft>
        <a:defRPr sz="4400" b="1">
          <a:solidFill>
            <a:srgbClr val="C00000"/>
          </a:solidFill>
          <a:latin typeface="Arial" charset="0"/>
          <a:cs typeface="Arial"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govdel.jpg"/>
          <p:cNvPicPr>
            <a:picLocks noChangeAspect="1"/>
          </p:cNvPicPr>
          <p:nvPr/>
        </p:nvPicPr>
        <p:blipFill>
          <a:blip r:embed="rId3"/>
          <a:srcRect b="18179"/>
          <a:stretch>
            <a:fillRect/>
          </a:stretch>
        </p:blipFill>
        <p:spPr bwMode="auto">
          <a:xfrm>
            <a:off x="533400" y="485775"/>
            <a:ext cx="7854950" cy="14382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3076" name="Rectangle 2"/>
          <p:cNvSpPr>
            <a:spLocks noGrp="1" noChangeArrowheads="1"/>
          </p:cNvSpPr>
          <p:nvPr>
            <p:ph type="ctrTitle"/>
          </p:nvPr>
        </p:nvSpPr>
        <p:spPr>
          <a:xfrm>
            <a:off x="533400" y="1924050"/>
            <a:ext cx="8153400" cy="3714750"/>
          </a:xfrm>
        </p:spPr>
        <p:txBody>
          <a:bodyPr rtlCol="0">
            <a:normAutofit/>
          </a:bodyPr>
          <a:lstStyle/>
          <a:p>
            <a:pPr eaLnBrk="1" fontAlgn="auto" hangingPunct="1">
              <a:spcAft>
                <a:spcPts val="0"/>
              </a:spcAft>
              <a:defRPr/>
            </a:pPr>
            <a:r>
              <a:rPr lang="en-US" dirty="0" smtClean="0"/>
              <a:t>American Community Survey</a:t>
            </a:r>
            <a:br>
              <a:rPr lang="en-US" dirty="0" smtClean="0"/>
            </a:br>
            <a:r>
              <a:rPr lang="en-US" dirty="0" smtClean="0"/>
              <a:t> Data Products</a:t>
            </a:r>
            <a:br>
              <a:rPr lang="en-US" dirty="0" smtClean="0"/>
            </a:br>
            <a:r>
              <a:rPr lang="en-US" dirty="0"/>
              <a:t/>
            </a:r>
            <a:br>
              <a:rPr lang="en-US" dirty="0"/>
            </a:br>
            <a:r>
              <a:rPr lang="en-US" sz="2400" dirty="0" smtClean="0">
                <a:solidFill>
                  <a:schemeClr val="accent1">
                    <a:lumMod val="75000"/>
                  </a:schemeClr>
                </a:solidFill>
              </a:rPr>
              <a:t>Updated February 2013</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274638"/>
            <a:ext cx="8229600" cy="792162"/>
          </a:xfrm>
        </p:spPr>
        <p:txBody>
          <a:bodyPr/>
          <a:lstStyle/>
          <a:p>
            <a:pPr eaLnBrk="1" hangingPunct="1"/>
            <a:r>
              <a:rPr lang="en-US" smtClean="0"/>
              <a:t>Comparison Profiles</a:t>
            </a:r>
          </a:p>
        </p:txBody>
      </p:sp>
      <p:pic>
        <p:nvPicPr>
          <p:cNvPr id="8" name="Picture 2"/>
          <p:cNvPicPr>
            <a:picLocks noChangeAspect="1" noChangeArrowheads="1"/>
          </p:cNvPicPr>
          <p:nvPr/>
        </p:nvPicPr>
        <p:blipFill>
          <a:blip r:embed="rId3"/>
          <a:srcRect l="108" t="20642" r="2688" b="7187"/>
          <a:stretch>
            <a:fillRect/>
          </a:stretch>
        </p:blipFill>
        <p:spPr bwMode="auto">
          <a:xfrm>
            <a:off x="304800" y="1066800"/>
            <a:ext cx="8610600" cy="4495800"/>
          </a:xfrm>
          <a:prstGeom prst="rect">
            <a:avLst/>
          </a:prstGeom>
          <a:noFill/>
          <a:ln w="9525">
            <a:solidFill>
              <a:schemeClr val="accent1">
                <a:lumMod val="75000"/>
              </a:schemeClr>
            </a:solidFill>
            <a:miter lim="800000"/>
            <a:headEnd/>
            <a:tailEnd/>
          </a:ln>
        </p:spPr>
      </p:pic>
      <p:sp>
        <p:nvSpPr>
          <p:cNvPr id="12292"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4BCFCB-B32E-493C-B407-E4C0F7C19799}" type="slidenum">
              <a:rPr lang="en-US" smtClean="0"/>
              <a:pPr fontAlgn="base">
                <a:spcBef>
                  <a:spcPct val="0"/>
                </a:spcBef>
                <a:spcAft>
                  <a:spcPct val="0"/>
                </a:spcAft>
              </a:pPr>
              <a:t>10</a:t>
            </a:fld>
            <a:endParaRPr lang="en-US"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smtClean="0"/>
              <a:t>Selected Population Profiles</a:t>
            </a:r>
          </a:p>
        </p:txBody>
      </p:sp>
      <p:pic>
        <p:nvPicPr>
          <p:cNvPr id="9" name="Picture 2"/>
          <p:cNvPicPr>
            <a:picLocks noChangeAspect="1" noChangeArrowheads="1"/>
          </p:cNvPicPr>
          <p:nvPr/>
        </p:nvPicPr>
        <p:blipFill>
          <a:blip r:embed="rId3"/>
          <a:srcRect l="17356" t="23216" r="2479" b="9243"/>
          <a:stretch>
            <a:fillRect/>
          </a:stretch>
        </p:blipFill>
        <p:spPr bwMode="auto">
          <a:xfrm>
            <a:off x="838200" y="1447800"/>
            <a:ext cx="7391400" cy="4419600"/>
          </a:xfrm>
          <a:prstGeom prst="rect">
            <a:avLst/>
          </a:prstGeom>
          <a:noFill/>
          <a:ln w="9525">
            <a:solidFill>
              <a:schemeClr val="accent1">
                <a:lumMod val="75000"/>
              </a:schemeClr>
            </a:solidFill>
            <a:miter lim="800000"/>
            <a:headEnd/>
            <a:tailEnd/>
          </a:ln>
        </p:spPr>
      </p:pic>
      <p:sp>
        <p:nvSpPr>
          <p:cNvPr id="13316"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1646939-78EE-470E-9546-57E126AFC167}" type="slidenum">
              <a:rPr lang="en-US" smtClean="0"/>
              <a:pPr fontAlgn="base">
                <a:spcBef>
                  <a:spcPct val="0"/>
                </a:spcBef>
                <a:spcAft>
                  <a:spcPct val="0"/>
                </a:spcAft>
              </a:pPr>
              <a:t>11</a:t>
            </a:fld>
            <a:endParaRPr lang="en-US"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19100" y="0"/>
            <a:ext cx="8229600" cy="1143000"/>
          </a:xfrm>
        </p:spPr>
        <p:txBody>
          <a:bodyPr/>
          <a:lstStyle/>
          <a:p>
            <a:pPr eaLnBrk="1" hangingPunct="1"/>
            <a:r>
              <a:rPr lang="en-US" smtClean="0"/>
              <a:t>Selected Population Profiles</a:t>
            </a:r>
          </a:p>
        </p:txBody>
      </p:sp>
      <p:pic>
        <p:nvPicPr>
          <p:cNvPr id="6" name="Picture 5"/>
          <p:cNvPicPr/>
          <p:nvPr/>
        </p:nvPicPr>
        <p:blipFill rotWithShape="1">
          <a:blip r:embed="rId3"/>
          <a:srcRect l="50801" t="20513" r="4968"/>
          <a:stretch/>
        </p:blipFill>
        <p:spPr bwMode="auto">
          <a:xfrm>
            <a:off x="1066800" y="990600"/>
            <a:ext cx="7010400" cy="4876800"/>
          </a:xfrm>
          <a:prstGeom prst="rect">
            <a:avLst/>
          </a:prstGeom>
          <a:ln>
            <a:solidFill>
              <a:schemeClr val="accent1">
                <a:lumMod val="75000"/>
              </a:schemeClr>
            </a:solidFill>
          </a:ln>
          <a:extLst/>
        </p:spPr>
      </p:pic>
      <p:sp>
        <p:nvSpPr>
          <p:cNvPr id="14340"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5D950CD5-8B92-4238-A5D6-55A4325FC673}" type="slidenum">
              <a:rPr lang="en-US" sz="1200" b="1">
                <a:latin typeface="Arial" pitchFamily="34" charset="0"/>
                <a:cs typeface="Arial" pitchFamily="34" charset="0"/>
              </a:rPr>
              <a:pPr algn="r"/>
              <a:t>12</a:t>
            </a:fld>
            <a:endParaRPr lang="en-US" sz="1200" b="1">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274638"/>
            <a:ext cx="8229600" cy="1020762"/>
          </a:xfrm>
        </p:spPr>
        <p:txBody>
          <a:bodyPr rtlCol="0">
            <a:normAutofit fontScale="90000"/>
          </a:bodyPr>
          <a:lstStyle/>
          <a:p>
            <a:pPr eaLnBrk="1" fontAlgn="auto" hangingPunct="1">
              <a:spcAft>
                <a:spcPts val="0"/>
              </a:spcAft>
              <a:defRPr/>
            </a:pPr>
            <a:r>
              <a:rPr lang="en-US" dirty="0" smtClean="0"/>
              <a:t>Detailed Tables</a:t>
            </a:r>
            <a:br>
              <a:rPr lang="en-US" dirty="0" smtClean="0"/>
            </a:br>
            <a:r>
              <a:rPr lang="en-US" sz="2400" dirty="0" smtClean="0"/>
              <a:t>Examples</a:t>
            </a:r>
            <a:endParaRPr lang="en-US" dirty="0" smtClean="0"/>
          </a:p>
        </p:txBody>
      </p:sp>
      <p:sp>
        <p:nvSpPr>
          <p:cNvPr id="15363" name="Rectangle 3"/>
          <p:cNvSpPr>
            <a:spLocks noGrp="1" noChangeArrowheads="1"/>
          </p:cNvSpPr>
          <p:nvPr>
            <p:ph type="body" idx="1"/>
          </p:nvPr>
        </p:nvSpPr>
        <p:spPr>
          <a:xfrm>
            <a:off x="488950" y="1350963"/>
            <a:ext cx="8496300" cy="4754562"/>
          </a:xfrm>
        </p:spPr>
        <p:txBody>
          <a:bodyPr/>
          <a:lstStyle/>
          <a:p>
            <a:pPr eaLnBrk="1" hangingPunct="1"/>
            <a:r>
              <a:rPr lang="en-US" sz="2800" smtClean="0"/>
              <a:t>B01001A-I: Sex by Age by Race and Hispanic Origin</a:t>
            </a:r>
          </a:p>
          <a:p>
            <a:pPr eaLnBrk="1" hangingPunct="1"/>
            <a:r>
              <a:rPr lang="en-US" sz="2800" smtClean="0"/>
              <a:t>B08134: Means of Transportation to Work by Travel Time to Work</a:t>
            </a:r>
          </a:p>
          <a:p>
            <a:pPr eaLnBrk="1" hangingPunct="1"/>
            <a:r>
              <a:rPr lang="en-US" sz="2800" smtClean="0"/>
              <a:t>B25018: Median Number of Rooms</a:t>
            </a:r>
          </a:p>
          <a:p>
            <a:pPr eaLnBrk="1" hangingPunct="1"/>
            <a:r>
              <a:rPr lang="en-US" sz="2800" smtClean="0"/>
              <a:t>B14001: School Enrollment by Level of School for the Population 3 Years and Over</a:t>
            </a:r>
          </a:p>
          <a:p>
            <a:pPr eaLnBrk="1" hangingPunct="1"/>
            <a:r>
              <a:rPr lang="en-US" sz="2800" smtClean="0"/>
              <a:t>B17001: Poverty Status in the Past 12 Months by Sex and Age</a:t>
            </a:r>
          </a:p>
        </p:txBody>
      </p:sp>
      <p:sp>
        <p:nvSpPr>
          <p:cNvPr id="15364"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D6031CA-1D6C-4D92-B009-79B8F9BA9660}" type="slidenum">
              <a:rPr lang="en-US" smtClean="0"/>
              <a:pPr fontAlgn="base">
                <a:spcBef>
                  <a:spcPct val="0"/>
                </a:spcBef>
                <a:spcAft>
                  <a:spcPct val="0"/>
                </a:spcAft>
              </a:pPr>
              <a:t>13</a:t>
            </a:fld>
            <a:endParaRPr lang="en-US"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smtClean="0"/>
              <a:t>Detailed Tables</a:t>
            </a:r>
          </a:p>
        </p:txBody>
      </p:sp>
      <p:pic>
        <p:nvPicPr>
          <p:cNvPr id="16387" name="Picture 10"/>
          <p:cNvPicPr>
            <a:picLocks noChangeAspect="1" noChangeArrowheads="1"/>
          </p:cNvPicPr>
          <p:nvPr/>
        </p:nvPicPr>
        <p:blipFill>
          <a:blip r:embed="rId3"/>
          <a:srcRect l="50893" t="18707" r="14668" b="71089"/>
          <a:stretch>
            <a:fillRect/>
          </a:stretch>
        </p:blipFill>
        <p:spPr bwMode="auto">
          <a:xfrm>
            <a:off x="1038225" y="1600200"/>
            <a:ext cx="5895975"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1"/>
          <p:cNvPicPr>
            <a:picLocks noChangeAspect="1" noChangeArrowheads="1"/>
          </p:cNvPicPr>
          <p:nvPr/>
        </p:nvPicPr>
        <p:blipFill>
          <a:blip r:embed="rId4"/>
          <a:srcRect l="51442" t="52992" r="26442"/>
          <a:stretch>
            <a:fillRect/>
          </a:stretch>
        </p:blipFill>
        <p:spPr bwMode="auto">
          <a:xfrm>
            <a:off x="1593850" y="2320925"/>
            <a:ext cx="39624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9" name="Right Arrow Callout 15"/>
          <p:cNvSpPr>
            <a:spLocks noChangeArrowheads="1"/>
          </p:cNvSpPr>
          <p:nvPr/>
        </p:nvSpPr>
        <p:spPr bwMode="auto">
          <a:xfrm>
            <a:off x="76200" y="1584325"/>
            <a:ext cx="1066800" cy="381000"/>
          </a:xfrm>
          <a:prstGeom prst="rightArrowCallout">
            <a:avLst>
              <a:gd name="adj1" fmla="val 25000"/>
              <a:gd name="adj2" fmla="val 25000"/>
              <a:gd name="adj3" fmla="val 35000"/>
              <a:gd name="adj4" fmla="val 76435"/>
            </a:avLst>
          </a:prstGeom>
          <a:solidFill>
            <a:srgbClr val="FFFF99"/>
          </a:solidFill>
          <a:ln w="9525" algn="ctr">
            <a:solidFill>
              <a:schemeClr val="tx1"/>
            </a:solidFill>
            <a:round/>
            <a:headEnd/>
            <a:tailEnd/>
          </a:ln>
        </p:spPr>
        <p:txBody>
          <a:bodyPr anchor="ctr"/>
          <a:lstStyle/>
          <a:p>
            <a:r>
              <a:rPr lang="en-US" sz="1200" b="1"/>
              <a:t>Table Number</a:t>
            </a:r>
          </a:p>
        </p:txBody>
      </p:sp>
      <p:sp>
        <p:nvSpPr>
          <p:cNvPr id="16390" name="AutoShape 10"/>
          <p:cNvSpPr>
            <a:spLocks noChangeArrowheads="1"/>
          </p:cNvSpPr>
          <p:nvPr/>
        </p:nvSpPr>
        <p:spPr bwMode="auto">
          <a:xfrm>
            <a:off x="3962400" y="1219200"/>
            <a:ext cx="1143000" cy="457200"/>
          </a:xfrm>
          <a:prstGeom prst="downArrowCallout">
            <a:avLst>
              <a:gd name="adj1" fmla="val 29306"/>
              <a:gd name="adj2" fmla="val 29317"/>
              <a:gd name="adj3" fmla="val 28574"/>
              <a:gd name="adj4" fmla="val 57144"/>
            </a:avLst>
          </a:prstGeom>
          <a:solidFill>
            <a:srgbClr val="FFFF99"/>
          </a:solidFill>
          <a:ln w="9525">
            <a:solidFill>
              <a:schemeClr val="tx1"/>
            </a:solidFill>
            <a:miter lim="800000"/>
            <a:headEnd/>
            <a:tailEnd/>
          </a:ln>
        </p:spPr>
        <p:txBody>
          <a:bodyPr wrap="none" anchor="ctr"/>
          <a:lstStyle/>
          <a:p>
            <a:pPr algn="ctr"/>
            <a:r>
              <a:rPr lang="en-US" sz="1200"/>
              <a:t> </a:t>
            </a:r>
            <a:r>
              <a:rPr lang="en-US" sz="1200" b="1"/>
              <a:t>Table Name</a:t>
            </a:r>
            <a:endParaRPr lang="en-US" sz="2000"/>
          </a:p>
        </p:txBody>
      </p:sp>
      <p:sp>
        <p:nvSpPr>
          <p:cNvPr id="16391" name="AutoShape 14"/>
          <p:cNvSpPr>
            <a:spLocks noChangeArrowheads="1"/>
          </p:cNvSpPr>
          <p:nvPr/>
        </p:nvSpPr>
        <p:spPr bwMode="auto">
          <a:xfrm>
            <a:off x="4953000" y="1905000"/>
            <a:ext cx="1724025" cy="182563"/>
          </a:xfrm>
          <a:prstGeom prst="leftArrowCallout">
            <a:avLst>
              <a:gd name="adj1" fmla="val 25000"/>
              <a:gd name="adj2" fmla="val 50000"/>
              <a:gd name="adj3" fmla="val 92205"/>
              <a:gd name="adj4" fmla="val 76560"/>
            </a:avLst>
          </a:prstGeom>
          <a:solidFill>
            <a:srgbClr val="FFFF99"/>
          </a:solidFill>
          <a:ln w="9525">
            <a:solidFill>
              <a:schemeClr val="tx1"/>
            </a:solidFill>
            <a:miter lim="800000"/>
            <a:headEnd/>
            <a:tailEnd/>
          </a:ln>
        </p:spPr>
        <p:txBody>
          <a:bodyPr wrap="none" anchor="ctr"/>
          <a:lstStyle/>
          <a:p>
            <a:pPr algn="ctr"/>
            <a:r>
              <a:rPr lang="en-US" sz="1200"/>
              <a:t>  </a:t>
            </a:r>
            <a:r>
              <a:rPr lang="en-US" sz="1200" b="1"/>
              <a:t>Universe</a:t>
            </a:r>
          </a:p>
        </p:txBody>
      </p:sp>
      <p:sp>
        <p:nvSpPr>
          <p:cNvPr id="16392" name="Right Arrow Callout 16"/>
          <p:cNvSpPr>
            <a:spLocks noChangeArrowheads="1"/>
          </p:cNvSpPr>
          <p:nvPr/>
        </p:nvSpPr>
        <p:spPr bwMode="auto">
          <a:xfrm>
            <a:off x="762000" y="1981200"/>
            <a:ext cx="1527175" cy="228600"/>
          </a:xfrm>
          <a:prstGeom prst="rightArrowCallout">
            <a:avLst>
              <a:gd name="adj1" fmla="val 18333"/>
              <a:gd name="adj2" fmla="val 25000"/>
              <a:gd name="adj3" fmla="val 31671"/>
              <a:gd name="adj4" fmla="val 81250"/>
            </a:avLst>
          </a:prstGeom>
          <a:solidFill>
            <a:srgbClr val="FFFF99"/>
          </a:solidFill>
          <a:ln w="9525" algn="ctr">
            <a:solidFill>
              <a:schemeClr val="tx1"/>
            </a:solidFill>
            <a:round/>
            <a:headEnd/>
            <a:tailEnd/>
          </a:ln>
        </p:spPr>
        <p:txBody>
          <a:bodyPr anchor="ctr"/>
          <a:lstStyle/>
          <a:p>
            <a:r>
              <a:rPr lang="en-US" sz="1200" b="1"/>
              <a:t>Data Source</a:t>
            </a:r>
          </a:p>
        </p:txBody>
      </p:sp>
      <p:sp>
        <p:nvSpPr>
          <p:cNvPr id="16393" name="AutoShape 15"/>
          <p:cNvSpPr>
            <a:spLocks noChangeArrowheads="1"/>
          </p:cNvSpPr>
          <p:nvPr/>
        </p:nvSpPr>
        <p:spPr bwMode="auto">
          <a:xfrm>
            <a:off x="5410200" y="2705100"/>
            <a:ext cx="1752600" cy="228600"/>
          </a:xfrm>
          <a:prstGeom prst="leftArrowCallout">
            <a:avLst>
              <a:gd name="adj1" fmla="val 25000"/>
              <a:gd name="adj2" fmla="val 50000"/>
              <a:gd name="adj3" fmla="val 94627"/>
              <a:gd name="adj4" fmla="val 76176"/>
            </a:avLst>
          </a:prstGeom>
          <a:solidFill>
            <a:srgbClr val="FFFF99"/>
          </a:solidFill>
          <a:ln w="9525">
            <a:solidFill>
              <a:schemeClr val="tx1"/>
            </a:solidFill>
            <a:miter lim="800000"/>
            <a:headEnd/>
            <a:tailEnd/>
          </a:ln>
        </p:spPr>
        <p:txBody>
          <a:bodyPr wrap="none" anchor="ctr"/>
          <a:lstStyle/>
          <a:p>
            <a:pPr algn="ctr"/>
            <a:r>
              <a:rPr lang="en-US" sz="1200" b="1"/>
              <a:t>Margin of Error</a:t>
            </a:r>
          </a:p>
        </p:txBody>
      </p:sp>
      <p:sp>
        <p:nvSpPr>
          <p:cNvPr id="16394" name="Slide Number Placeholder 2"/>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20192BE-8F06-4006-A1EA-45FC87D73E06}" type="slidenum">
              <a:rPr lang="en-US" smtClean="0"/>
              <a:pPr fontAlgn="base">
                <a:spcBef>
                  <a:spcPct val="0"/>
                </a:spcBef>
                <a:spcAft>
                  <a:spcPct val="0"/>
                </a:spcAft>
              </a:pPr>
              <a:t>14</a:t>
            </a:fld>
            <a:endParaRPr lang="en-US"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1"/>
          <p:cNvSpPr>
            <a:spLocks noGrp="1"/>
          </p:cNvSpPr>
          <p:nvPr>
            <p:ph type="title"/>
          </p:nvPr>
        </p:nvSpPr>
        <p:spPr/>
        <p:txBody>
          <a:bodyPr rtlCol="0">
            <a:normAutofit fontScale="90000"/>
          </a:bodyPr>
          <a:lstStyle/>
          <a:p>
            <a:pPr eaLnBrk="1" fontAlgn="auto" hangingPunct="1">
              <a:spcAft>
                <a:spcPts val="0"/>
              </a:spcAft>
              <a:defRPr/>
            </a:pPr>
            <a:r>
              <a:rPr lang="en-US" smtClean="0"/>
              <a:t>Detailed Tables – Collapsed Version</a:t>
            </a:r>
          </a:p>
        </p:txBody>
      </p:sp>
      <p:pic>
        <p:nvPicPr>
          <p:cNvPr id="17415" name="Picture 9"/>
          <p:cNvPicPr>
            <a:picLocks noChangeAspect="1" noChangeArrowheads="1"/>
          </p:cNvPicPr>
          <p:nvPr/>
        </p:nvPicPr>
        <p:blipFill>
          <a:blip r:embed="rId3"/>
          <a:srcRect l="50961" t="24573" r="14583" b="66454"/>
          <a:stretch>
            <a:fillRect/>
          </a:stretch>
        </p:blipFill>
        <p:spPr bwMode="auto">
          <a:xfrm>
            <a:off x="838200" y="1714500"/>
            <a:ext cx="6321425" cy="71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0" name="Picture 10"/>
          <p:cNvPicPr>
            <a:picLocks noChangeAspect="1" noChangeArrowheads="1"/>
          </p:cNvPicPr>
          <p:nvPr/>
        </p:nvPicPr>
        <p:blipFill>
          <a:blip r:embed="rId4"/>
          <a:srcRect l="52324" t="45940" r="30769" b="16454"/>
          <a:stretch>
            <a:fillRect/>
          </a:stretch>
        </p:blipFill>
        <p:spPr bwMode="auto">
          <a:xfrm>
            <a:off x="496888" y="2786063"/>
            <a:ext cx="2957512" cy="285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3" name="Curved Down Arrow 6"/>
          <p:cNvSpPr>
            <a:spLocks noChangeArrowheads="1"/>
          </p:cNvSpPr>
          <p:nvPr/>
        </p:nvSpPr>
        <p:spPr bwMode="auto">
          <a:xfrm rot="-256398">
            <a:off x="1585913" y="2762250"/>
            <a:ext cx="3763962" cy="827088"/>
          </a:xfrm>
          <a:prstGeom prst="curvedDownArrow">
            <a:avLst>
              <a:gd name="adj1" fmla="val 8364"/>
              <a:gd name="adj2" fmla="val 49996"/>
              <a:gd name="adj3" fmla="val 22894"/>
            </a:avLst>
          </a:prstGeom>
          <a:solidFill>
            <a:srgbClr val="FF0000"/>
          </a:solidFill>
          <a:ln w="9525" algn="ctr">
            <a:solidFill>
              <a:srgbClr val="FF0000"/>
            </a:solidFill>
            <a:round/>
            <a:headEnd/>
            <a:tailEnd/>
          </a:ln>
        </p:spPr>
        <p:txBody>
          <a:bodyPr anchor="ctr"/>
          <a:lstStyle/>
          <a:p>
            <a:pPr>
              <a:defRPr/>
            </a:pPr>
            <a:endParaRPr lang="en-US"/>
          </a:p>
        </p:txBody>
      </p:sp>
      <p:pic>
        <p:nvPicPr>
          <p:cNvPr id="17412" name="Picture 3"/>
          <p:cNvPicPr>
            <a:picLocks noChangeAspect="1" noChangeArrowheads="1"/>
          </p:cNvPicPr>
          <p:nvPr/>
        </p:nvPicPr>
        <p:blipFill>
          <a:blip r:embed="rId5"/>
          <a:srcRect l="1091" t="33163" r="63531" b="43726"/>
          <a:stretch>
            <a:fillRect/>
          </a:stretch>
        </p:blipFill>
        <p:spPr bwMode="auto">
          <a:xfrm>
            <a:off x="4606925" y="3562350"/>
            <a:ext cx="2882900" cy="1439863"/>
          </a:xfrm>
          <a:prstGeom prst="rect">
            <a:avLst/>
          </a:prstGeom>
          <a:solidFill>
            <a:srgbClr val="FF0000"/>
          </a:solidFill>
          <a:ln w="28575">
            <a:solidFill>
              <a:srgbClr val="FF0000"/>
            </a:solidFill>
            <a:miter lim="800000"/>
            <a:headEnd/>
            <a:tailEnd/>
          </a:ln>
        </p:spPr>
      </p:pic>
      <p:sp>
        <p:nvSpPr>
          <p:cNvPr id="2"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DDD17E3-ABB1-4296-8A24-59DB0A9B19E6}" type="slidenum">
              <a:rPr lang="en-US" smtClean="0"/>
              <a:pPr fontAlgn="base">
                <a:spcBef>
                  <a:spcPct val="0"/>
                </a:spcBef>
                <a:spcAft>
                  <a:spcPct val="0"/>
                </a:spcAft>
              </a:pPr>
              <a:t>15</a:t>
            </a:fld>
            <a:endParaRPr lang="en-US"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p:cNvSpPr>
            <a:spLocks noGrp="1" noChangeArrowheads="1"/>
          </p:cNvSpPr>
          <p:nvPr>
            <p:ph type="title"/>
          </p:nvPr>
        </p:nvSpPr>
        <p:spPr/>
        <p:txBody>
          <a:bodyPr rtlCol="0">
            <a:normAutofit fontScale="90000"/>
          </a:bodyPr>
          <a:lstStyle/>
          <a:p>
            <a:pPr eaLnBrk="1" fontAlgn="auto" hangingPunct="1">
              <a:spcAft>
                <a:spcPts val="0"/>
              </a:spcAft>
              <a:defRPr/>
            </a:pPr>
            <a:r>
              <a:rPr lang="en-US" smtClean="0"/>
              <a:t>Detailed Tables for </a:t>
            </a:r>
            <a:br>
              <a:rPr lang="en-US" smtClean="0"/>
            </a:br>
            <a:r>
              <a:rPr lang="en-US" smtClean="0"/>
              <a:t>Quality Measures</a:t>
            </a:r>
          </a:p>
        </p:txBody>
      </p:sp>
      <p:pic>
        <p:nvPicPr>
          <p:cNvPr id="18436" name="Picture 5"/>
          <p:cNvPicPr>
            <a:picLocks noChangeAspect="1" noChangeArrowheads="1"/>
          </p:cNvPicPr>
          <p:nvPr/>
        </p:nvPicPr>
        <p:blipFill>
          <a:blip r:embed="rId3"/>
          <a:srcRect l="11859" t="19017" r="52083" b="11966"/>
          <a:stretch>
            <a:fillRect/>
          </a:stretch>
        </p:blipFill>
        <p:spPr bwMode="auto">
          <a:xfrm>
            <a:off x="1676400" y="1524000"/>
            <a:ext cx="5791200" cy="4267200"/>
          </a:xfrm>
          <a:prstGeom prst="rect">
            <a:avLst/>
          </a:prstGeom>
          <a:noFill/>
          <a:ln w="9525">
            <a:solidFill>
              <a:srgbClr val="0070C0"/>
            </a:solidFill>
            <a:miter lim="800000"/>
            <a:headEnd/>
            <a:tailEnd/>
          </a:ln>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7F3C9BD-F3B1-4947-B363-8A3B9F136A56}" type="slidenum">
              <a:rPr lang="en-US" smtClean="0"/>
              <a:pPr fontAlgn="base">
                <a:spcBef>
                  <a:spcPct val="0"/>
                </a:spcBef>
                <a:spcAft>
                  <a:spcPct val="0"/>
                </a:spcAft>
              </a:pPr>
              <a:t>16</a:t>
            </a:fld>
            <a:endParaRPr lang="en-US"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mtClean="0"/>
              <a:t>Subject Table List</a:t>
            </a:r>
          </a:p>
        </p:txBody>
      </p:sp>
      <p:pic>
        <p:nvPicPr>
          <p:cNvPr id="22533" name="Picture 5"/>
          <p:cNvPicPr>
            <a:picLocks noChangeAspect="1" noChangeArrowheads="1"/>
          </p:cNvPicPr>
          <p:nvPr/>
        </p:nvPicPr>
        <p:blipFill>
          <a:blip r:embed="rId3"/>
          <a:srcRect/>
          <a:stretch>
            <a:fillRect/>
          </a:stretch>
        </p:blipFill>
        <p:spPr bwMode="auto">
          <a:xfrm>
            <a:off x="1600200" y="1392238"/>
            <a:ext cx="5372100" cy="4370387"/>
          </a:xfrm>
          <a:prstGeom prst="rect">
            <a:avLst/>
          </a:prstGeom>
          <a:noFill/>
          <a:ln w="9525">
            <a:solidFill>
              <a:schemeClr val="accent1">
                <a:lumMod val="75000"/>
              </a:schemeClr>
            </a:solidFill>
            <a:miter lim="800000"/>
            <a:headEnd/>
            <a:tailEnd/>
          </a:ln>
          <a:effectLst/>
          <a:extLst/>
        </p:spPr>
      </p:pic>
      <p:sp>
        <p:nvSpPr>
          <p:cNvPr id="19460"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C0F341-97D7-4737-99E7-66FC2FA993B2}" type="slidenum">
              <a:rPr lang="en-US" smtClean="0"/>
              <a:pPr fontAlgn="base">
                <a:spcBef>
                  <a:spcPct val="0"/>
                </a:spcBef>
                <a:spcAft>
                  <a:spcPct val="0"/>
                </a:spcAft>
              </a:pPr>
              <a:t>17</a:t>
            </a:fld>
            <a:endParaRPr lang="en-US"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mtClean="0"/>
              <a:t>Subject Tables</a:t>
            </a:r>
          </a:p>
        </p:txBody>
      </p:sp>
      <p:pic>
        <p:nvPicPr>
          <p:cNvPr id="20484" name="Picture 4"/>
          <p:cNvPicPr>
            <a:picLocks noChangeAspect="1" noChangeArrowheads="1"/>
          </p:cNvPicPr>
          <p:nvPr/>
        </p:nvPicPr>
        <p:blipFill>
          <a:blip r:embed="rId3"/>
          <a:srcRect l="51442" t="23930" r="13141"/>
          <a:stretch>
            <a:fillRect/>
          </a:stretch>
        </p:blipFill>
        <p:spPr bwMode="auto">
          <a:xfrm>
            <a:off x="1295400" y="1295400"/>
            <a:ext cx="6553200" cy="4572000"/>
          </a:xfrm>
          <a:prstGeom prst="rect">
            <a:avLst/>
          </a:prstGeom>
          <a:noFill/>
          <a:ln w="9525">
            <a:solidFill>
              <a:srgbClr val="0070C0"/>
            </a:solidFill>
            <a:miter lim="800000"/>
            <a:headEnd/>
            <a:tailEnd/>
          </a:ln>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41FD8B9-5E53-48BA-B6D9-2A4C84AC6FF2}" type="slidenum">
              <a:rPr lang="en-US" smtClean="0"/>
              <a:pPr fontAlgn="base">
                <a:spcBef>
                  <a:spcPct val="0"/>
                </a:spcBef>
                <a:spcAft>
                  <a:spcPct val="0"/>
                </a:spcAft>
              </a:pPr>
              <a:t>18</a:t>
            </a:fld>
            <a:endParaRPr lang="en-US"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8"/>
          <p:cNvSpPr>
            <a:spLocks noGrp="1" noChangeArrowheads="1"/>
          </p:cNvSpPr>
          <p:nvPr>
            <p:ph type="title" idx="4294967295"/>
          </p:nvPr>
        </p:nvSpPr>
        <p:spPr>
          <a:xfrm>
            <a:off x="457200" y="125413"/>
            <a:ext cx="8229600" cy="1143000"/>
          </a:xfrm>
        </p:spPr>
        <p:txBody>
          <a:bodyPr/>
          <a:lstStyle/>
          <a:p>
            <a:pPr eaLnBrk="1" hangingPunct="1"/>
            <a:r>
              <a:rPr lang="en-US" smtClean="0"/>
              <a:t>Ranking Tables</a:t>
            </a:r>
          </a:p>
        </p:txBody>
      </p:sp>
      <p:pic>
        <p:nvPicPr>
          <p:cNvPr id="21509" name="Picture 6"/>
          <p:cNvPicPr>
            <a:picLocks noChangeAspect="1" noChangeArrowheads="1"/>
          </p:cNvPicPr>
          <p:nvPr/>
        </p:nvPicPr>
        <p:blipFill>
          <a:blip r:embed="rId3"/>
          <a:srcRect l="51361" t="23930" r="5128"/>
          <a:stretch>
            <a:fillRect/>
          </a:stretch>
        </p:blipFill>
        <p:spPr bwMode="auto">
          <a:xfrm>
            <a:off x="1143000" y="1111250"/>
            <a:ext cx="6858000" cy="4724400"/>
          </a:xfrm>
          <a:prstGeom prst="rect">
            <a:avLst/>
          </a:prstGeom>
          <a:noFill/>
          <a:ln w="9525">
            <a:solidFill>
              <a:srgbClr val="0070C0"/>
            </a:solidFill>
            <a:miter lim="800000"/>
            <a:headEnd/>
            <a:tailEnd/>
          </a:ln>
          <a:extLst>
            <a:ext uri="{909E8E84-426E-40DD-AFC4-6F175D3DCCD1}">
              <a14:hiddenFill xmlns:a14="http://schemas.microsoft.com/office/drawing/2010/main" xmlns="">
                <a:solidFill>
                  <a:srgbClr val="FFFFFF"/>
                </a:solidFill>
              </a14:hiddenFill>
            </a:ext>
          </a:extLst>
        </p:spPr>
      </p:pic>
      <p:sp>
        <p:nvSpPr>
          <p:cNvPr id="21508"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32B3B65-E5A9-42BE-AF27-BB68B08295E7}" type="slidenum">
              <a:rPr lang="en-US" smtClean="0"/>
              <a:pPr fontAlgn="base">
                <a:spcBef>
                  <a:spcPct val="0"/>
                </a:spcBef>
                <a:spcAft>
                  <a:spcPct val="0"/>
                </a:spcAft>
              </a:pPr>
              <a:t>19</a:t>
            </a:fld>
            <a:endParaRPr lang="en-US"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mtClean="0"/>
              <a:t>Overview</a:t>
            </a:r>
          </a:p>
        </p:txBody>
      </p:sp>
      <p:sp>
        <p:nvSpPr>
          <p:cNvPr id="2" name="Content Placeholder 1"/>
          <p:cNvSpPr>
            <a:spLocks noGrp="1"/>
          </p:cNvSpPr>
          <p:nvPr>
            <p:ph idx="1"/>
          </p:nvPr>
        </p:nvSpPr>
        <p:spPr/>
        <p:txBody>
          <a:bodyPr rtlCol="0">
            <a:normAutofit/>
          </a:bodyPr>
          <a:lstStyle/>
          <a:p>
            <a:pPr eaLnBrk="1" fontAlgn="auto" hangingPunct="1">
              <a:spcAft>
                <a:spcPts val="0"/>
              </a:spcAft>
              <a:buFont typeface="Arial" charset="0"/>
              <a:buChar char="•"/>
              <a:defRPr/>
            </a:pPr>
            <a:r>
              <a:rPr lang="en-US" b="1" dirty="0"/>
              <a:t>What do I need to know before using ACS estimates </a:t>
            </a:r>
            <a:r>
              <a:rPr lang="en-US" b="1" dirty="0" smtClean="0"/>
              <a:t>and </a:t>
            </a:r>
            <a:r>
              <a:rPr lang="en-US" b="1" dirty="0"/>
              <a:t>data products</a:t>
            </a:r>
            <a:r>
              <a:rPr lang="en-US" b="1" dirty="0" smtClean="0"/>
              <a:t>?</a:t>
            </a:r>
          </a:p>
          <a:p>
            <a:pPr eaLnBrk="1" fontAlgn="auto" hangingPunct="1">
              <a:spcAft>
                <a:spcPts val="0"/>
              </a:spcAft>
              <a:buFont typeface="Arial" charset="0"/>
              <a:buChar char="•"/>
              <a:defRPr/>
            </a:pPr>
            <a:endParaRPr lang="en-US" b="1" dirty="0" smtClean="0"/>
          </a:p>
          <a:p>
            <a:pPr eaLnBrk="1" fontAlgn="auto" hangingPunct="1">
              <a:spcAft>
                <a:spcPts val="0"/>
              </a:spcAft>
              <a:buFont typeface="Arial" charset="0"/>
              <a:buChar char="•"/>
              <a:defRPr/>
            </a:pPr>
            <a:r>
              <a:rPr lang="en-US" dirty="0">
                <a:solidFill>
                  <a:schemeClr val="tx1">
                    <a:lumMod val="50000"/>
                    <a:lumOff val="50000"/>
                  </a:schemeClr>
                </a:solidFill>
              </a:rPr>
              <a:t>What data products </a:t>
            </a:r>
            <a:r>
              <a:rPr lang="en-US" dirty="0" smtClean="0">
                <a:solidFill>
                  <a:schemeClr val="tx1">
                    <a:lumMod val="50000"/>
                    <a:lumOff val="50000"/>
                  </a:schemeClr>
                </a:solidFill>
              </a:rPr>
              <a:t>are </a:t>
            </a:r>
            <a:r>
              <a:rPr lang="en-US" dirty="0">
                <a:solidFill>
                  <a:schemeClr val="tx1">
                    <a:lumMod val="50000"/>
                    <a:lumOff val="50000"/>
                  </a:schemeClr>
                </a:solidFill>
              </a:rPr>
              <a:t>available</a:t>
            </a:r>
            <a:r>
              <a:rPr lang="en-US" dirty="0" smtClean="0">
                <a:solidFill>
                  <a:schemeClr val="tx1">
                    <a:lumMod val="50000"/>
                    <a:lumOff val="50000"/>
                  </a:schemeClr>
                </a:solidFill>
              </a:rPr>
              <a:t>?</a:t>
            </a:r>
          </a:p>
          <a:p>
            <a:pPr marL="0" indent="0" eaLnBrk="1" fontAlgn="auto" hangingPunct="1">
              <a:spcAft>
                <a:spcPts val="0"/>
              </a:spcAft>
              <a:buFont typeface="Arial" charset="0"/>
              <a:buNone/>
              <a:defRPr/>
            </a:pPr>
            <a:endParaRPr lang="en-US" dirty="0" smtClean="0">
              <a:solidFill>
                <a:schemeClr val="tx1">
                  <a:lumMod val="50000"/>
                  <a:lumOff val="50000"/>
                </a:schemeClr>
              </a:solidFill>
            </a:endParaRPr>
          </a:p>
          <a:p>
            <a:pPr eaLnBrk="1" fontAlgn="auto" hangingPunct="1">
              <a:spcAft>
                <a:spcPts val="0"/>
              </a:spcAft>
              <a:buFont typeface="Arial" charset="0"/>
              <a:buChar char="•"/>
              <a:defRPr/>
            </a:pPr>
            <a:r>
              <a:rPr lang="en-US" dirty="0">
                <a:solidFill>
                  <a:schemeClr val="tx1">
                    <a:lumMod val="50000"/>
                    <a:lumOff val="50000"/>
                  </a:schemeClr>
                </a:solidFill>
              </a:rPr>
              <a:t>How do I access </a:t>
            </a:r>
            <a:r>
              <a:rPr lang="en-US" dirty="0" smtClean="0">
                <a:solidFill>
                  <a:schemeClr val="tx1">
                    <a:lumMod val="50000"/>
                    <a:lumOff val="50000"/>
                  </a:schemeClr>
                </a:solidFill>
              </a:rPr>
              <a:t>ACS data products</a:t>
            </a:r>
            <a:r>
              <a:rPr lang="en-US" dirty="0">
                <a:solidFill>
                  <a:schemeClr val="tx1">
                    <a:lumMod val="50000"/>
                    <a:lumOff val="50000"/>
                  </a:schemeClr>
                </a:solidFill>
              </a:rPr>
              <a:t>?</a:t>
            </a:r>
          </a:p>
        </p:txBody>
      </p:sp>
      <p:sp>
        <p:nvSpPr>
          <p:cNvPr id="4100"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9776C03-E32D-47A5-9E52-C3F2FE30CBBB}" type="slidenum">
              <a:rPr lang="en-US" smtClean="0"/>
              <a:pPr fontAlgn="base">
                <a:spcBef>
                  <a:spcPct val="0"/>
                </a:spcBef>
                <a:spcAft>
                  <a:spcPct val="0"/>
                </a:spcAft>
              </a:pPr>
              <a:t>2</a:t>
            </a:fld>
            <a:endParaRPr 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152400"/>
            <a:ext cx="8229600" cy="762000"/>
          </a:xfrm>
        </p:spPr>
        <p:txBody>
          <a:bodyPr/>
          <a:lstStyle/>
          <a:p>
            <a:pPr eaLnBrk="1" hangingPunct="1"/>
            <a:r>
              <a:rPr lang="en-US" sz="4000" smtClean="0"/>
              <a:t>Geographic Comparison Tables</a:t>
            </a:r>
          </a:p>
        </p:txBody>
      </p:sp>
      <p:pic>
        <p:nvPicPr>
          <p:cNvPr id="22532" name="Picture 5"/>
          <p:cNvPicPr>
            <a:picLocks noChangeAspect="1" noChangeArrowheads="1"/>
          </p:cNvPicPr>
          <p:nvPr/>
        </p:nvPicPr>
        <p:blipFill>
          <a:blip r:embed="rId3"/>
          <a:srcRect l="51363" t="23932" r="3685" b="1282"/>
          <a:stretch>
            <a:fillRect/>
          </a:stretch>
        </p:blipFill>
        <p:spPr bwMode="auto">
          <a:xfrm>
            <a:off x="1066800" y="914400"/>
            <a:ext cx="7010400" cy="5029200"/>
          </a:xfrm>
          <a:prstGeom prst="rect">
            <a:avLst/>
          </a:prstGeom>
          <a:noFill/>
          <a:ln w="9525">
            <a:solidFill>
              <a:srgbClr val="0070C0"/>
            </a:solidFill>
            <a:miter lim="800000"/>
            <a:headEnd/>
            <a:tailEnd/>
          </a:ln>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59BE52E-9D31-469D-B681-847799F0C73B}" type="slidenum">
              <a:rPr lang="en-US" smtClean="0"/>
              <a:pPr fontAlgn="base">
                <a:spcBef>
                  <a:spcPct val="0"/>
                </a:spcBef>
                <a:spcAft>
                  <a:spcPct val="0"/>
                </a:spcAft>
              </a:pPr>
              <a:t>20</a:t>
            </a:fld>
            <a:endParaRPr lang="en-US"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mtClean="0"/>
              <a:t>Public Use Microdata Sample</a:t>
            </a:r>
          </a:p>
        </p:txBody>
      </p:sp>
      <p:pic>
        <p:nvPicPr>
          <p:cNvPr id="23556" name="Picture 5"/>
          <p:cNvPicPr>
            <a:picLocks noChangeAspect="1" noChangeArrowheads="1"/>
          </p:cNvPicPr>
          <p:nvPr/>
        </p:nvPicPr>
        <p:blipFill>
          <a:blip r:embed="rId3"/>
          <a:srcRect l="51442" t="24573" r="3445"/>
          <a:stretch>
            <a:fillRect/>
          </a:stretch>
        </p:blipFill>
        <p:spPr bwMode="auto">
          <a:xfrm>
            <a:off x="990600" y="1295400"/>
            <a:ext cx="7162800" cy="4267200"/>
          </a:xfrm>
          <a:prstGeom prst="rect">
            <a:avLst/>
          </a:prstGeom>
          <a:noFill/>
          <a:ln w="9525">
            <a:solidFill>
              <a:srgbClr val="0070C0"/>
            </a:solidFill>
            <a:miter lim="800000"/>
            <a:headEnd/>
            <a:tailEnd/>
          </a:ln>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61BBEDC-DFE6-4B77-B021-D19CE0C87D1B}" type="slidenum">
              <a:rPr lang="en-US" smtClean="0"/>
              <a:pPr fontAlgn="base">
                <a:spcBef>
                  <a:spcPct val="0"/>
                </a:spcBef>
                <a:spcAft>
                  <a:spcPct val="0"/>
                </a:spcAft>
              </a:pPr>
              <a:t>21</a:t>
            </a:fld>
            <a:endParaRPr lang="en-US"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0"/>
            <a:ext cx="8229600" cy="1143000"/>
          </a:xfrm>
        </p:spPr>
        <p:txBody>
          <a:bodyPr/>
          <a:lstStyle/>
          <a:p>
            <a:pPr eaLnBrk="1" hangingPunct="1"/>
            <a:r>
              <a:rPr lang="en-US" smtClean="0"/>
              <a:t>ACS Summary File</a:t>
            </a:r>
          </a:p>
        </p:txBody>
      </p:sp>
      <p:pic>
        <p:nvPicPr>
          <p:cNvPr id="4" name="Picture 3"/>
          <p:cNvPicPr/>
          <p:nvPr/>
        </p:nvPicPr>
        <p:blipFill rotWithShape="1">
          <a:blip r:embed="rId3"/>
          <a:srcRect l="50805" t="18605" r="1611" b="3160"/>
          <a:stretch/>
        </p:blipFill>
        <p:spPr bwMode="auto">
          <a:xfrm>
            <a:off x="827088" y="914400"/>
            <a:ext cx="7467600" cy="4572000"/>
          </a:xfrm>
          <a:prstGeom prst="rect">
            <a:avLst/>
          </a:prstGeom>
          <a:ln>
            <a:solidFill>
              <a:schemeClr val="accent1">
                <a:lumMod val="75000"/>
              </a:schemeClr>
            </a:solidFill>
          </a:ln>
          <a:extLst/>
        </p:spPr>
      </p:pic>
      <p:sp>
        <p:nvSpPr>
          <p:cNvPr id="6" name="Oval 5"/>
          <p:cNvSpPr/>
          <p:nvPr/>
        </p:nvSpPr>
        <p:spPr>
          <a:xfrm>
            <a:off x="4076700" y="2057400"/>
            <a:ext cx="1333500" cy="228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Oval 4"/>
          <p:cNvSpPr/>
          <p:nvPr/>
        </p:nvSpPr>
        <p:spPr>
          <a:xfrm>
            <a:off x="827088" y="3233738"/>
            <a:ext cx="1143000" cy="228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582" name="TextBox 6"/>
          <p:cNvSpPr txBox="1">
            <a:spLocks noChangeArrowheads="1"/>
          </p:cNvSpPr>
          <p:nvPr/>
        </p:nvSpPr>
        <p:spPr bwMode="auto">
          <a:xfrm>
            <a:off x="860425" y="5584825"/>
            <a:ext cx="7467600" cy="369888"/>
          </a:xfrm>
          <a:prstGeom prst="rect">
            <a:avLst/>
          </a:prstGeom>
          <a:noFill/>
          <a:ln w="9525">
            <a:noFill/>
            <a:miter lim="800000"/>
            <a:headEnd/>
            <a:tailEnd/>
          </a:ln>
        </p:spPr>
        <p:txBody>
          <a:bodyPr>
            <a:spAutoFit/>
          </a:bodyPr>
          <a:lstStyle/>
          <a:p>
            <a:r>
              <a:rPr lang="en-US">
                <a:solidFill>
                  <a:srgbClr val="C00000"/>
                </a:solidFill>
                <a:latin typeface="Arial" pitchFamily="34" charset="0"/>
                <a:cs typeface="Arial" pitchFamily="34" charset="0"/>
              </a:rPr>
              <a:t>http://www.census.gov/acs/www/data_documentation/summary_file/</a:t>
            </a:r>
          </a:p>
        </p:txBody>
      </p:sp>
      <p:sp>
        <p:nvSpPr>
          <p:cNvPr id="24583" name="Slide Number Placeholder 2"/>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E1FA65-195A-4070-82A8-3897B6946E57}" type="slidenum">
              <a:rPr lang="en-US" smtClean="0"/>
              <a:pPr fontAlgn="base">
                <a:spcBef>
                  <a:spcPct val="0"/>
                </a:spcBef>
                <a:spcAft>
                  <a:spcPct val="0"/>
                </a:spcAft>
              </a:pPr>
              <a:t>22</a:t>
            </a:fld>
            <a:endParaRPr lang="en-US"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rtlCol="0">
            <a:normAutofit/>
          </a:bodyPr>
          <a:lstStyle/>
          <a:p>
            <a:pPr eaLnBrk="1" fontAlgn="auto" hangingPunct="1">
              <a:spcAft>
                <a:spcPts val="0"/>
              </a:spcAft>
              <a:defRPr/>
            </a:pPr>
            <a:r>
              <a:rPr lang="en-US" dirty="0" smtClean="0">
                <a:latin typeface="+mn-lt"/>
              </a:rPr>
              <a:t>Overview</a:t>
            </a:r>
          </a:p>
        </p:txBody>
      </p:sp>
      <p:sp>
        <p:nvSpPr>
          <p:cNvPr id="2" name="Content Placeholder 1"/>
          <p:cNvSpPr>
            <a:spLocks noGrp="1"/>
          </p:cNvSpPr>
          <p:nvPr>
            <p:ph idx="1"/>
          </p:nvPr>
        </p:nvSpPr>
        <p:spPr/>
        <p:txBody>
          <a:bodyPr rtlCol="0">
            <a:normAutofit/>
          </a:bodyPr>
          <a:lstStyle/>
          <a:p>
            <a:pPr eaLnBrk="1" fontAlgn="auto" hangingPunct="1">
              <a:spcAft>
                <a:spcPts val="0"/>
              </a:spcAft>
              <a:buFont typeface="Arial" charset="0"/>
              <a:buChar char="•"/>
              <a:defRPr/>
            </a:pPr>
            <a:r>
              <a:rPr lang="en-US" dirty="0">
                <a:solidFill>
                  <a:schemeClr val="tx1">
                    <a:lumMod val="50000"/>
                    <a:lumOff val="50000"/>
                  </a:schemeClr>
                </a:solidFill>
              </a:rPr>
              <a:t>What do I need to know before using ACS estimates </a:t>
            </a:r>
            <a:r>
              <a:rPr lang="en-US" dirty="0" smtClean="0">
                <a:solidFill>
                  <a:schemeClr val="tx1">
                    <a:lumMod val="50000"/>
                    <a:lumOff val="50000"/>
                  </a:schemeClr>
                </a:solidFill>
              </a:rPr>
              <a:t>and </a:t>
            </a:r>
            <a:r>
              <a:rPr lang="en-US" dirty="0">
                <a:solidFill>
                  <a:schemeClr val="tx1">
                    <a:lumMod val="50000"/>
                    <a:lumOff val="50000"/>
                  </a:schemeClr>
                </a:solidFill>
              </a:rPr>
              <a:t>data products</a:t>
            </a:r>
            <a:r>
              <a:rPr lang="en-US" dirty="0" smtClean="0">
                <a:solidFill>
                  <a:schemeClr val="tx1">
                    <a:lumMod val="50000"/>
                    <a:lumOff val="50000"/>
                  </a:schemeClr>
                </a:solidFill>
              </a:rPr>
              <a:t>?</a:t>
            </a:r>
          </a:p>
          <a:p>
            <a:pPr eaLnBrk="1" fontAlgn="auto" hangingPunct="1">
              <a:spcAft>
                <a:spcPts val="0"/>
              </a:spcAft>
              <a:buFont typeface="Arial" charset="0"/>
              <a:buChar char="•"/>
              <a:defRPr/>
            </a:pPr>
            <a:endParaRPr lang="en-US" b="1" dirty="0" smtClean="0"/>
          </a:p>
          <a:p>
            <a:pPr eaLnBrk="1" fontAlgn="auto" hangingPunct="1">
              <a:spcAft>
                <a:spcPts val="0"/>
              </a:spcAft>
              <a:buFont typeface="Arial" charset="0"/>
              <a:buChar char="•"/>
              <a:defRPr/>
            </a:pPr>
            <a:r>
              <a:rPr lang="en-US" dirty="0">
                <a:solidFill>
                  <a:schemeClr val="tx1">
                    <a:lumMod val="50000"/>
                    <a:lumOff val="50000"/>
                  </a:schemeClr>
                </a:solidFill>
              </a:rPr>
              <a:t>What data products </a:t>
            </a:r>
            <a:r>
              <a:rPr lang="en-US" dirty="0" smtClean="0">
                <a:solidFill>
                  <a:schemeClr val="tx1">
                    <a:lumMod val="50000"/>
                    <a:lumOff val="50000"/>
                  </a:schemeClr>
                </a:solidFill>
              </a:rPr>
              <a:t>are </a:t>
            </a:r>
            <a:r>
              <a:rPr lang="en-US" dirty="0">
                <a:solidFill>
                  <a:schemeClr val="tx1">
                    <a:lumMod val="50000"/>
                    <a:lumOff val="50000"/>
                  </a:schemeClr>
                </a:solidFill>
              </a:rPr>
              <a:t>available</a:t>
            </a:r>
            <a:r>
              <a:rPr lang="en-US" dirty="0" smtClean="0">
                <a:solidFill>
                  <a:schemeClr val="tx1">
                    <a:lumMod val="50000"/>
                    <a:lumOff val="50000"/>
                  </a:schemeClr>
                </a:solidFill>
              </a:rPr>
              <a:t>?</a:t>
            </a:r>
          </a:p>
          <a:p>
            <a:pPr marL="0" indent="0" eaLnBrk="1" fontAlgn="auto" hangingPunct="1">
              <a:spcAft>
                <a:spcPts val="0"/>
              </a:spcAft>
              <a:buFont typeface="Arial" charset="0"/>
              <a:buNone/>
              <a:defRPr/>
            </a:pPr>
            <a:endParaRPr lang="en-US" dirty="0" smtClean="0">
              <a:solidFill>
                <a:schemeClr val="tx1">
                  <a:lumMod val="50000"/>
                  <a:lumOff val="50000"/>
                </a:schemeClr>
              </a:solidFill>
            </a:endParaRPr>
          </a:p>
          <a:p>
            <a:pPr eaLnBrk="1" fontAlgn="auto" hangingPunct="1">
              <a:spcAft>
                <a:spcPts val="0"/>
              </a:spcAft>
              <a:buFont typeface="Arial" charset="0"/>
              <a:buChar char="•"/>
              <a:defRPr/>
            </a:pPr>
            <a:r>
              <a:rPr lang="en-US" b="1" dirty="0"/>
              <a:t>How do I access </a:t>
            </a:r>
            <a:r>
              <a:rPr lang="en-US" b="1" dirty="0" smtClean="0"/>
              <a:t>ACS data products</a:t>
            </a:r>
            <a:r>
              <a:rPr lang="en-US" b="1" dirty="0"/>
              <a:t>?</a:t>
            </a:r>
          </a:p>
        </p:txBody>
      </p:sp>
      <p:sp>
        <p:nvSpPr>
          <p:cNvPr id="25604"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07D8C6C-DA27-445A-940E-C423DD3A3A92}" type="slidenum">
              <a:rPr lang="en-US" smtClean="0"/>
              <a:pPr fontAlgn="base">
                <a:spcBef>
                  <a:spcPct val="0"/>
                </a:spcBef>
                <a:spcAft>
                  <a:spcPct val="0"/>
                </a:spcAft>
              </a:pPr>
              <a:t>23</a:t>
            </a:fld>
            <a:endParaRPr lang="en-US"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52400" y="152400"/>
            <a:ext cx="8839200" cy="1143000"/>
          </a:xfrm>
        </p:spPr>
        <p:txBody>
          <a:bodyPr/>
          <a:lstStyle/>
          <a:p>
            <a:pPr eaLnBrk="1" hangingPunct="1"/>
            <a:r>
              <a:rPr lang="en-US" smtClean="0"/>
              <a:t>U.S. Census Bureau Home Page</a:t>
            </a:r>
          </a:p>
        </p:txBody>
      </p:sp>
      <p:pic>
        <p:nvPicPr>
          <p:cNvPr id="26628" name="Picture 5"/>
          <p:cNvPicPr>
            <a:picLocks noChangeAspect="1" noChangeArrowheads="1"/>
          </p:cNvPicPr>
          <p:nvPr/>
        </p:nvPicPr>
        <p:blipFill>
          <a:blip r:embed="rId3"/>
          <a:srcRect l="50079" t="16026" r="882"/>
          <a:stretch>
            <a:fillRect/>
          </a:stretch>
        </p:blipFill>
        <p:spPr bwMode="auto">
          <a:xfrm>
            <a:off x="1066800" y="1143000"/>
            <a:ext cx="7010400" cy="4572000"/>
          </a:xfrm>
          <a:prstGeom prst="rect">
            <a:avLst/>
          </a:prstGeom>
          <a:noFill/>
          <a:ln w="9525">
            <a:solidFill>
              <a:srgbClr val="0070C0"/>
            </a:solidFill>
            <a:miter lim="800000"/>
            <a:headEnd/>
            <a:tailEnd/>
          </a:ln>
          <a:extLst>
            <a:ext uri="{909E8E84-426E-40DD-AFC4-6F175D3DCCD1}">
              <a14:hiddenFill xmlns:a14="http://schemas.microsoft.com/office/drawing/2010/main" xmlns="">
                <a:solidFill>
                  <a:srgbClr val="FFFFFF"/>
                </a:solidFill>
              </a14:hiddenFill>
            </a:ext>
          </a:extLst>
        </p:spPr>
      </p:pic>
      <p:sp>
        <p:nvSpPr>
          <p:cNvPr id="2" name="Oval 1"/>
          <p:cNvSpPr/>
          <p:nvPr/>
        </p:nvSpPr>
        <p:spPr>
          <a:xfrm>
            <a:off x="4648200" y="1866900"/>
            <a:ext cx="990600" cy="228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629" name="TextBox 5"/>
          <p:cNvSpPr txBox="1">
            <a:spLocks noChangeArrowheads="1"/>
          </p:cNvSpPr>
          <p:nvPr/>
        </p:nvSpPr>
        <p:spPr bwMode="auto">
          <a:xfrm>
            <a:off x="1066800" y="5715000"/>
            <a:ext cx="7010400" cy="646113"/>
          </a:xfrm>
          <a:prstGeom prst="rect">
            <a:avLst/>
          </a:prstGeom>
          <a:noFill/>
          <a:ln w="9525">
            <a:noFill/>
            <a:miter lim="800000"/>
            <a:headEnd/>
            <a:tailEnd/>
          </a:ln>
        </p:spPr>
        <p:txBody>
          <a:bodyPr>
            <a:spAutoFit/>
          </a:bodyPr>
          <a:lstStyle/>
          <a:p>
            <a:pPr algn="ctr"/>
            <a:r>
              <a:rPr lang="en-US">
                <a:solidFill>
                  <a:srgbClr val="C00000"/>
                </a:solidFill>
                <a:latin typeface="Arial" pitchFamily="34" charset="0"/>
                <a:cs typeface="Arial" pitchFamily="34" charset="0"/>
              </a:rPr>
              <a:t>http://www.census.gov</a:t>
            </a:r>
          </a:p>
          <a:p>
            <a:endParaRPr lang="en-US">
              <a:latin typeface="Arial" pitchFamily="34" charset="0"/>
              <a:cs typeface="Arial" pitchFamily="34" charset="0"/>
            </a:endParaRPr>
          </a:p>
        </p:txBody>
      </p:sp>
      <p:sp>
        <p:nvSpPr>
          <p:cNvPr id="26630"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8734CE-63B2-431B-9B5B-CB2CDEFAA455}" type="slidenum">
              <a:rPr lang="en-US" smtClean="0"/>
              <a:pPr fontAlgn="base">
                <a:spcBef>
                  <a:spcPct val="0"/>
                </a:spcBef>
                <a:spcAft>
                  <a:spcPct val="0"/>
                </a:spcAft>
              </a:pPr>
              <a:t>24</a:t>
            </a:fld>
            <a:endParaRPr lang="en-US"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152400"/>
            <a:ext cx="8229600" cy="838200"/>
          </a:xfrm>
        </p:spPr>
        <p:txBody>
          <a:bodyPr/>
          <a:lstStyle/>
          <a:p>
            <a:pPr eaLnBrk="1" hangingPunct="1"/>
            <a:r>
              <a:rPr lang="en-US" smtClean="0"/>
              <a:t>American FactFinder</a:t>
            </a:r>
          </a:p>
        </p:txBody>
      </p:sp>
      <p:pic>
        <p:nvPicPr>
          <p:cNvPr id="7" name="Picture 6"/>
          <p:cNvPicPr/>
          <p:nvPr/>
        </p:nvPicPr>
        <p:blipFill rotWithShape="1">
          <a:blip r:embed="rId3"/>
          <a:srcRect l="51163" t="18605" r="1968"/>
          <a:stretch/>
        </p:blipFill>
        <p:spPr bwMode="auto">
          <a:xfrm>
            <a:off x="1219200" y="1143000"/>
            <a:ext cx="6705600" cy="4572000"/>
          </a:xfrm>
          <a:prstGeom prst="rect">
            <a:avLst/>
          </a:prstGeom>
          <a:ln>
            <a:solidFill>
              <a:schemeClr val="accent1">
                <a:lumMod val="75000"/>
              </a:schemeClr>
            </a:solidFill>
          </a:ln>
          <a:extLst/>
        </p:spPr>
      </p:pic>
      <p:cxnSp>
        <p:nvCxnSpPr>
          <p:cNvPr id="27653" name="Straight Arrow Connector 6"/>
          <p:cNvCxnSpPr>
            <a:cxnSpLocks noChangeShapeType="1"/>
          </p:cNvCxnSpPr>
          <p:nvPr/>
        </p:nvCxnSpPr>
        <p:spPr bwMode="auto">
          <a:xfrm>
            <a:off x="4229100" y="4227513"/>
            <a:ext cx="685800" cy="1587"/>
          </a:xfrm>
          <a:prstGeom prst="straightConnector1">
            <a:avLst/>
          </a:prstGeom>
          <a:noFill/>
          <a:ln w="38100" algn="ctr">
            <a:solidFill>
              <a:srgbClr val="C00000"/>
            </a:solidFill>
            <a:round/>
            <a:headEnd type="arrow" w="med" len="med"/>
            <a:tailEnd/>
          </a:ln>
          <a:extLst>
            <a:ext uri="{909E8E84-426E-40DD-AFC4-6F175D3DCCD1}">
              <a14:hiddenFill xmlns:a14="http://schemas.microsoft.com/office/drawing/2010/main" xmlns="">
                <a:noFill/>
              </a14:hiddenFill>
            </a:ext>
          </a:extLst>
        </p:spPr>
      </p:cxnSp>
      <p:sp>
        <p:nvSpPr>
          <p:cNvPr id="2"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5CDE148-9B96-4871-A22A-EA1359E4D2E1}" type="slidenum">
              <a:rPr lang="en-US" smtClean="0"/>
              <a:pPr fontAlgn="base">
                <a:spcBef>
                  <a:spcPct val="0"/>
                </a:spcBef>
                <a:spcAft>
                  <a:spcPct val="0"/>
                </a:spcAft>
              </a:pPr>
              <a:t>25</a:t>
            </a:fld>
            <a:endParaRPr lang="en-US"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ChangeArrowheads="1"/>
          </p:cNvSpPr>
          <p:nvPr>
            <p:ph type="title"/>
          </p:nvPr>
        </p:nvSpPr>
        <p:spPr>
          <a:xfrm>
            <a:off x="457200" y="0"/>
            <a:ext cx="8229600" cy="1143000"/>
          </a:xfrm>
        </p:spPr>
        <p:txBody>
          <a:bodyPr/>
          <a:lstStyle/>
          <a:p>
            <a:pPr eaLnBrk="1" hangingPunct="1"/>
            <a:r>
              <a:rPr lang="en-US" smtClean="0"/>
              <a:t>ACS Data Products</a:t>
            </a:r>
          </a:p>
        </p:txBody>
      </p:sp>
      <p:pic>
        <p:nvPicPr>
          <p:cNvPr id="12" name="Picture 11"/>
          <p:cNvPicPr/>
          <p:nvPr/>
        </p:nvPicPr>
        <p:blipFill rotWithShape="1">
          <a:blip r:embed="rId3"/>
          <a:srcRect l="50804" t="18605" r="1790"/>
          <a:stretch/>
        </p:blipFill>
        <p:spPr bwMode="auto">
          <a:xfrm>
            <a:off x="914400" y="1066800"/>
            <a:ext cx="7315200" cy="4724400"/>
          </a:xfrm>
          <a:prstGeom prst="rect">
            <a:avLst/>
          </a:prstGeom>
          <a:ln>
            <a:solidFill>
              <a:schemeClr val="accent1">
                <a:lumMod val="75000"/>
              </a:schemeClr>
            </a:solidFill>
          </a:ln>
          <a:extLst/>
        </p:spPr>
      </p:pic>
      <p:sp>
        <p:nvSpPr>
          <p:cNvPr id="13" name="Oval 12"/>
          <p:cNvSpPr/>
          <p:nvPr/>
        </p:nvSpPr>
        <p:spPr>
          <a:xfrm>
            <a:off x="762000" y="2057400"/>
            <a:ext cx="1752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677" name="Line 18"/>
          <p:cNvSpPr>
            <a:spLocks noChangeShapeType="1"/>
          </p:cNvSpPr>
          <p:nvPr/>
        </p:nvSpPr>
        <p:spPr bwMode="auto">
          <a:xfrm flipV="1">
            <a:off x="228600" y="3200400"/>
            <a:ext cx="549275" cy="0"/>
          </a:xfrm>
          <a:prstGeom prst="line">
            <a:avLst/>
          </a:prstGeom>
          <a:noFill/>
          <a:ln w="38100">
            <a:solidFill>
              <a:srgbClr val="C00000"/>
            </a:solidFill>
            <a:round/>
            <a:headEnd/>
            <a:tailEnd type="arrow" w="med" len="med"/>
          </a:ln>
          <a:extLst>
            <a:ext uri="{909E8E84-426E-40DD-AFC4-6F175D3DCCD1}">
              <a14:hiddenFill xmlns:a14="http://schemas.microsoft.com/office/drawing/2010/main" xmlns="">
                <a:noFill/>
              </a14:hiddenFill>
            </a:ext>
          </a:extLst>
        </p:spPr>
        <p:txBody>
          <a:bodyPr/>
          <a:lstStyle/>
          <a:p>
            <a:pPr>
              <a:defRPr/>
            </a:pPr>
            <a:endParaRPr lang="en-US"/>
          </a:p>
        </p:txBody>
      </p:sp>
      <p:cxnSp>
        <p:nvCxnSpPr>
          <p:cNvPr id="28680" name="Straight Arrow Connector 6"/>
          <p:cNvCxnSpPr>
            <a:cxnSpLocks noChangeShapeType="1"/>
          </p:cNvCxnSpPr>
          <p:nvPr/>
        </p:nvCxnSpPr>
        <p:spPr bwMode="auto">
          <a:xfrm>
            <a:off x="3429000" y="4495800"/>
            <a:ext cx="685800" cy="1588"/>
          </a:xfrm>
          <a:prstGeom prst="straightConnector1">
            <a:avLst/>
          </a:prstGeom>
          <a:noFill/>
          <a:ln w="38100" algn="ctr">
            <a:solidFill>
              <a:srgbClr val="C00000"/>
            </a:solidFill>
            <a:round/>
            <a:headEnd type="arrow" w="med" len="med"/>
            <a:tailEnd/>
          </a:ln>
          <a:extLst>
            <a:ext uri="{909E8E84-426E-40DD-AFC4-6F175D3DCCD1}">
              <a14:hiddenFill xmlns:a14="http://schemas.microsoft.com/office/drawing/2010/main" xmlns="">
                <a:noFill/>
              </a14:hiddenFill>
            </a:ext>
          </a:extLst>
        </p:spPr>
      </p:cxnSp>
      <p:cxnSp>
        <p:nvCxnSpPr>
          <p:cNvPr id="28682" name="Straight Arrow Connector 6"/>
          <p:cNvCxnSpPr>
            <a:cxnSpLocks noChangeShapeType="1"/>
          </p:cNvCxnSpPr>
          <p:nvPr/>
        </p:nvCxnSpPr>
        <p:spPr bwMode="auto">
          <a:xfrm>
            <a:off x="5791200" y="3048000"/>
            <a:ext cx="685800" cy="1588"/>
          </a:xfrm>
          <a:prstGeom prst="straightConnector1">
            <a:avLst/>
          </a:prstGeom>
          <a:noFill/>
          <a:ln w="38100" algn="ctr">
            <a:solidFill>
              <a:srgbClr val="C00000"/>
            </a:solidFill>
            <a:round/>
            <a:headEnd type="arrow" w="med" len="med"/>
            <a:tailEnd/>
          </a:ln>
          <a:extLst>
            <a:ext uri="{909E8E84-426E-40DD-AFC4-6F175D3DCCD1}">
              <a14:hiddenFill xmlns:a14="http://schemas.microsoft.com/office/drawing/2010/main" xmlns="">
                <a:noFill/>
              </a14:hiddenFill>
            </a:ext>
          </a:extLst>
        </p:spPr>
      </p:cxnSp>
      <p:sp>
        <p:nvSpPr>
          <p:cNvPr id="2"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90A9CF-04D2-406F-9760-D8303E4F8528}" type="slidenum">
              <a:rPr lang="en-US" smtClean="0"/>
              <a:pPr fontAlgn="base">
                <a:spcBef>
                  <a:spcPct val="0"/>
                </a:spcBef>
                <a:spcAft>
                  <a:spcPct val="0"/>
                </a:spcAft>
              </a:pPr>
              <a:t>26</a:t>
            </a:fld>
            <a:endParaRPr lang="en-US"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0"/>
            <a:ext cx="8229600" cy="914400"/>
          </a:xfrm>
        </p:spPr>
        <p:txBody>
          <a:bodyPr/>
          <a:lstStyle/>
          <a:p>
            <a:pPr eaLnBrk="1" hangingPunct="1"/>
            <a:r>
              <a:rPr lang="en-US" smtClean="0"/>
              <a:t>Select Your Data Product</a:t>
            </a:r>
          </a:p>
        </p:txBody>
      </p:sp>
      <p:pic>
        <p:nvPicPr>
          <p:cNvPr id="9" name="Picture 8"/>
          <p:cNvPicPr/>
          <p:nvPr/>
        </p:nvPicPr>
        <p:blipFill rotWithShape="1">
          <a:blip r:embed="rId3"/>
          <a:srcRect l="50626" t="18128" r="1610" b="3637"/>
          <a:stretch/>
        </p:blipFill>
        <p:spPr bwMode="auto">
          <a:xfrm>
            <a:off x="685800" y="914400"/>
            <a:ext cx="7772400" cy="5029200"/>
          </a:xfrm>
          <a:prstGeom prst="rect">
            <a:avLst/>
          </a:prstGeom>
          <a:ln>
            <a:solidFill>
              <a:schemeClr val="accent1">
                <a:lumMod val="75000"/>
              </a:schemeClr>
            </a:solidFill>
          </a:ln>
          <a:extLst/>
        </p:spPr>
      </p:pic>
      <p:cxnSp>
        <p:nvCxnSpPr>
          <p:cNvPr id="29701" name="Straight Arrow Connector 6"/>
          <p:cNvCxnSpPr>
            <a:cxnSpLocks noChangeShapeType="1"/>
          </p:cNvCxnSpPr>
          <p:nvPr/>
        </p:nvCxnSpPr>
        <p:spPr bwMode="auto">
          <a:xfrm>
            <a:off x="3657600" y="4114800"/>
            <a:ext cx="685800" cy="1588"/>
          </a:xfrm>
          <a:prstGeom prst="straightConnector1">
            <a:avLst/>
          </a:prstGeom>
          <a:noFill/>
          <a:ln w="38100" algn="ctr">
            <a:solidFill>
              <a:srgbClr val="C00000"/>
            </a:solidFill>
            <a:round/>
            <a:headEnd type="arrow" w="med" len="med"/>
            <a:tailEnd/>
          </a:ln>
          <a:extLst>
            <a:ext uri="{909E8E84-426E-40DD-AFC4-6F175D3DCCD1}">
              <a14:hiddenFill xmlns:a14="http://schemas.microsoft.com/office/drawing/2010/main" xmlns="">
                <a:noFill/>
              </a14:hiddenFill>
            </a:ext>
          </a:extLst>
        </p:spPr>
      </p:cxnSp>
      <p:sp>
        <p:nvSpPr>
          <p:cNvPr id="2"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AF4BFCD-EC80-419F-9D55-5654898E7690}" type="slidenum">
              <a:rPr lang="en-US" smtClean="0"/>
              <a:pPr fontAlgn="base">
                <a:spcBef>
                  <a:spcPct val="0"/>
                </a:spcBef>
                <a:spcAft>
                  <a:spcPct val="0"/>
                </a:spcAft>
              </a:pPr>
              <a:t>27</a:t>
            </a:fld>
            <a:endParaRPr lang="en-US"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0"/>
            <a:ext cx="8229600" cy="838200"/>
          </a:xfrm>
        </p:spPr>
        <p:txBody>
          <a:bodyPr/>
          <a:lstStyle/>
          <a:p>
            <a:pPr eaLnBrk="1" hangingPunct="1"/>
            <a:r>
              <a:rPr lang="en-US" smtClean="0"/>
              <a:t>Select Your Geography</a:t>
            </a:r>
          </a:p>
        </p:txBody>
      </p:sp>
      <p:pic>
        <p:nvPicPr>
          <p:cNvPr id="9" name="Picture 8"/>
          <p:cNvPicPr/>
          <p:nvPr/>
        </p:nvPicPr>
        <p:blipFill rotWithShape="1">
          <a:blip r:embed="rId3"/>
          <a:srcRect l="50805" t="16220" r="1073" b="4114"/>
          <a:stretch/>
        </p:blipFill>
        <p:spPr bwMode="auto">
          <a:xfrm>
            <a:off x="990600" y="914400"/>
            <a:ext cx="7086600" cy="5029200"/>
          </a:xfrm>
          <a:prstGeom prst="rect">
            <a:avLst/>
          </a:prstGeom>
          <a:ln>
            <a:solidFill>
              <a:schemeClr val="accent1">
                <a:lumMod val="75000"/>
              </a:schemeClr>
            </a:solidFill>
          </a:ln>
          <a:extLst/>
        </p:spPr>
      </p:pic>
      <p:cxnSp>
        <p:nvCxnSpPr>
          <p:cNvPr id="30725" name="Straight Arrow Connector 6"/>
          <p:cNvCxnSpPr>
            <a:cxnSpLocks noChangeShapeType="1"/>
          </p:cNvCxnSpPr>
          <p:nvPr/>
        </p:nvCxnSpPr>
        <p:spPr bwMode="auto">
          <a:xfrm flipH="1">
            <a:off x="360363" y="3155950"/>
            <a:ext cx="657225" cy="1588"/>
          </a:xfrm>
          <a:prstGeom prst="straightConnector1">
            <a:avLst/>
          </a:prstGeom>
          <a:noFill/>
          <a:ln w="38100" algn="ctr">
            <a:solidFill>
              <a:srgbClr val="C00000"/>
            </a:solidFill>
            <a:round/>
            <a:headEnd type="arrow" w="med" len="med"/>
            <a:tailEnd/>
          </a:ln>
          <a:extLst>
            <a:ext uri="{909E8E84-426E-40DD-AFC4-6F175D3DCCD1}">
              <a14:hiddenFill xmlns:a14="http://schemas.microsoft.com/office/drawing/2010/main" xmlns="">
                <a:noFill/>
              </a14:hiddenFill>
            </a:ext>
          </a:extLst>
        </p:spPr>
      </p:cxnSp>
      <p:cxnSp>
        <p:nvCxnSpPr>
          <p:cNvPr id="30726" name="Straight Arrow Connector 6"/>
          <p:cNvCxnSpPr>
            <a:cxnSpLocks noChangeShapeType="1"/>
          </p:cNvCxnSpPr>
          <p:nvPr/>
        </p:nvCxnSpPr>
        <p:spPr bwMode="auto">
          <a:xfrm>
            <a:off x="3276600" y="3157538"/>
            <a:ext cx="685800" cy="1587"/>
          </a:xfrm>
          <a:prstGeom prst="straightConnector1">
            <a:avLst/>
          </a:prstGeom>
          <a:noFill/>
          <a:ln w="38100" algn="ctr">
            <a:solidFill>
              <a:srgbClr val="C00000"/>
            </a:solidFill>
            <a:round/>
            <a:headEnd type="arrow" w="med" len="med"/>
            <a:tailEnd/>
          </a:ln>
          <a:extLst>
            <a:ext uri="{909E8E84-426E-40DD-AFC4-6F175D3DCCD1}">
              <a14:hiddenFill xmlns:a14="http://schemas.microsoft.com/office/drawing/2010/main" xmlns="">
                <a:noFill/>
              </a14:hiddenFill>
            </a:ext>
          </a:extLst>
        </p:spPr>
      </p:cxnSp>
      <p:sp>
        <p:nvSpPr>
          <p:cNvPr id="8" name="Oval 7"/>
          <p:cNvSpPr/>
          <p:nvPr/>
        </p:nvSpPr>
        <p:spPr>
          <a:xfrm>
            <a:off x="2514600" y="4876800"/>
            <a:ext cx="18288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C00000"/>
              </a:solidFill>
            </a:endParaRPr>
          </a:p>
        </p:txBody>
      </p:sp>
      <p:sp>
        <p:nvSpPr>
          <p:cNvPr id="30727" name="Slide Number Placeholder 2"/>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98165EE-952F-4D71-A59D-7FA9FAF61132}" type="slidenum">
              <a:rPr lang="en-US" smtClean="0"/>
              <a:pPr fontAlgn="base">
                <a:spcBef>
                  <a:spcPct val="0"/>
                </a:spcBef>
                <a:spcAft>
                  <a:spcPct val="0"/>
                </a:spcAft>
              </a:pPr>
              <a:t>28</a:t>
            </a:fld>
            <a:endParaRPr lang="en-US"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9525"/>
            <a:ext cx="8229600" cy="1143000"/>
          </a:xfrm>
        </p:spPr>
        <p:txBody>
          <a:bodyPr/>
          <a:lstStyle/>
          <a:p>
            <a:pPr eaLnBrk="1" hangingPunct="1"/>
            <a:r>
              <a:rPr lang="en-US" smtClean="0"/>
              <a:t>Selecting a State</a:t>
            </a:r>
          </a:p>
        </p:txBody>
      </p:sp>
      <p:pic>
        <p:nvPicPr>
          <p:cNvPr id="9" name="Picture 8"/>
          <p:cNvPicPr/>
          <p:nvPr/>
        </p:nvPicPr>
        <p:blipFill rotWithShape="1">
          <a:blip r:embed="rId3"/>
          <a:srcRect l="61361" t="21468" r="1252" b="2683"/>
          <a:stretch/>
        </p:blipFill>
        <p:spPr bwMode="auto">
          <a:xfrm>
            <a:off x="1295400" y="1143000"/>
            <a:ext cx="6553200" cy="4572000"/>
          </a:xfrm>
          <a:prstGeom prst="rect">
            <a:avLst/>
          </a:prstGeom>
          <a:ln>
            <a:solidFill>
              <a:schemeClr val="accent1">
                <a:lumMod val="75000"/>
              </a:schemeClr>
            </a:solidFill>
          </a:ln>
          <a:extLst/>
        </p:spPr>
      </p:pic>
      <p:cxnSp>
        <p:nvCxnSpPr>
          <p:cNvPr id="31750" name="Straight Arrow Connector 5"/>
          <p:cNvCxnSpPr>
            <a:cxnSpLocks noChangeShapeType="1"/>
          </p:cNvCxnSpPr>
          <p:nvPr/>
        </p:nvCxnSpPr>
        <p:spPr bwMode="auto">
          <a:xfrm>
            <a:off x="4419600" y="4495800"/>
            <a:ext cx="685800" cy="1588"/>
          </a:xfrm>
          <a:prstGeom prst="straightConnector1">
            <a:avLst/>
          </a:prstGeom>
          <a:noFill/>
          <a:ln w="38100" algn="ctr">
            <a:solidFill>
              <a:srgbClr val="C00000"/>
            </a:solidFill>
            <a:round/>
            <a:headEnd type="arrow" w="med" len="med"/>
            <a:tailEnd/>
          </a:ln>
          <a:extLst>
            <a:ext uri="{909E8E84-426E-40DD-AFC4-6F175D3DCCD1}">
              <a14:hiddenFill xmlns:a14="http://schemas.microsoft.com/office/drawing/2010/main" xmlns="">
                <a:noFill/>
              </a14:hiddenFill>
            </a:ext>
          </a:extLst>
        </p:spPr>
      </p:cxnSp>
      <p:cxnSp>
        <p:nvCxnSpPr>
          <p:cNvPr id="31751" name="Straight Arrow Connector 6"/>
          <p:cNvCxnSpPr>
            <a:cxnSpLocks noChangeShapeType="1"/>
          </p:cNvCxnSpPr>
          <p:nvPr/>
        </p:nvCxnSpPr>
        <p:spPr bwMode="auto">
          <a:xfrm>
            <a:off x="4679950" y="3200400"/>
            <a:ext cx="685800" cy="1588"/>
          </a:xfrm>
          <a:prstGeom prst="straightConnector1">
            <a:avLst/>
          </a:prstGeom>
          <a:noFill/>
          <a:ln w="38100" algn="ctr">
            <a:solidFill>
              <a:srgbClr val="C00000"/>
            </a:solidFill>
            <a:round/>
            <a:headEnd type="arrow" w="med" len="med"/>
            <a:tailEnd/>
          </a:ln>
          <a:extLst>
            <a:ext uri="{909E8E84-426E-40DD-AFC4-6F175D3DCCD1}">
              <a14:hiddenFill xmlns:a14="http://schemas.microsoft.com/office/drawing/2010/main" xmlns="">
                <a:noFill/>
              </a14:hiddenFill>
            </a:ext>
          </a:extLst>
        </p:spPr>
      </p:cxnSp>
      <p:cxnSp>
        <p:nvCxnSpPr>
          <p:cNvPr id="31752" name="Straight Arrow Connector 11"/>
          <p:cNvCxnSpPr>
            <a:cxnSpLocks noChangeShapeType="1"/>
          </p:cNvCxnSpPr>
          <p:nvPr/>
        </p:nvCxnSpPr>
        <p:spPr bwMode="auto">
          <a:xfrm rot="10800000">
            <a:off x="6248400" y="1295400"/>
            <a:ext cx="762000" cy="1588"/>
          </a:xfrm>
          <a:prstGeom prst="straightConnector1">
            <a:avLst/>
          </a:prstGeom>
          <a:noFill/>
          <a:ln w="38100" algn="ctr">
            <a:solidFill>
              <a:srgbClr val="C00000"/>
            </a:solidFill>
            <a:round/>
            <a:headEnd type="arrow" w="med" len="med"/>
            <a:tailEnd/>
          </a:ln>
          <a:extLst>
            <a:ext uri="{909E8E84-426E-40DD-AFC4-6F175D3DCCD1}">
              <a14:hiddenFill xmlns:a14="http://schemas.microsoft.com/office/drawing/2010/main" xmlns="">
                <a:noFill/>
              </a14:hiddenFill>
            </a:ext>
          </a:extLst>
        </p:spPr>
      </p:cxnSp>
      <p:sp>
        <p:nvSpPr>
          <p:cNvPr id="2" name="Slide Number Placeholder 2"/>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D6A527F-07CF-4830-8362-B12DFE64A163}" type="slidenum">
              <a:rPr lang="en-US" smtClean="0"/>
              <a:pPr fontAlgn="base">
                <a:spcBef>
                  <a:spcPct val="0"/>
                </a:spcBef>
                <a:spcAft>
                  <a:spcPct val="0"/>
                </a:spcAft>
              </a:pPr>
              <a:t>29</a:t>
            </a:fld>
            <a:endParaRPr lang="en-US"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0"/>
            <a:ext cx="8229600" cy="1143000"/>
          </a:xfrm>
        </p:spPr>
        <p:txBody>
          <a:bodyPr/>
          <a:lstStyle/>
          <a:p>
            <a:pPr eaLnBrk="1" hangingPunct="1"/>
            <a:r>
              <a:rPr lang="en-US" smtClean="0"/>
              <a:t>Estimates</a:t>
            </a:r>
          </a:p>
        </p:txBody>
      </p:sp>
      <p:sp>
        <p:nvSpPr>
          <p:cNvPr id="5123" name="Rectangle 3"/>
          <p:cNvSpPr>
            <a:spLocks noGrp="1" noChangeArrowheads="1"/>
          </p:cNvSpPr>
          <p:nvPr>
            <p:ph idx="1"/>
          </p:nvPr>
        </p:nvSpPr>
        <p:spPr>
          <a:xfrm>
            <a:off x="457200" y="1219200"/>
            <a:ext cx="8229600" cy="4724400"/>
          </a:xfrm>
        </p:spPr>
        <p:txBody>
          <a:bodyPr/>
          <a:lstStyle/>
          <a:p>
            <a:pPr eaLnBrk="1" hangingPunct="1">
              <a:spcBef>
                <a:spcPct val="50000"/>
              </a:spcBef>
              <a:spcAft>
                <a:spcPct val="50000"/>
              </a:spcAft>
            </a:pPr>
            <a:r>
              <a:rPr lang="en-US" smtClean="0"/>
              <a:t>ACS produces estimates</a:t>
            </a:r>
          </a:p>
          <a:p>
            <a:pPr eaLnBrk="1" hangingPunct="1">
              <a:spcBef>
                <a:spcPct val="50000"/>
              </a:spcBef>
              <a:spcAft>
                <a:spcPct val="50000"/>
              </a:spcAft>
            </a:pPr>
            <a:r>
              <a:rPr lang="en-US" smtClean="0"/>
              <a:t>ACS estimates are </a:t>
            </a:r>
            <a:r>
              <a:rPr lang="en-US" u="sng" smtClean="0"/>
              <a:t>not</a:t>
            </a:r>
            <a:r>
              <a:rPr lang="en-US" smtClean="0"/>
              <a:t> counts of the population or housing</a:t>
            </a:r>
          </a:p>
          <a:p>
            <a:pPr eaLnBrk="1" hangingPunct="1">
              <a:spcBef>
                <a:spcPts val="600"/>
              </a:spcBef>
              <a:spcAft>
                <a:spcPts val="600"/>
              </a:spcAft>
            </a:pPr>
            <a:r>
              <a:rPr lang="en-US" smtClean="0"/>
              <a:t>Population </a:t>
            </a:r>
            <a:r>
              <a:rPr lang="en-US" u="sng" smtClean="0"/>
              <a:t>counts</a:t>
            </a:r>
            <a:r>
              <a:rPr lang="en-US" smtClean="0"/>
              <a:t> are produced from the decennial census </a:t>
            </a:r>
          </a:p>
          <a:p>
            <a:pPr lvl="1" eaLnBrk="1" hangingPunct="1">
              <a:spcBef>
                <a:spcPts val="600"/>
              </a:spcBef>
              <a:spcAft>
                <a:spcPts val="600"/>
              </a:spcAft>
            </a:pPr>
            <a:r>
              <a:rPr lang="en-US" sz="2700" smtClean="0"/>
              <a:t>Population Estimates Program (PEP) updates counts throughout the decade.</a:t>
            </a:r>
          </a:p>
        </p:txBody>
      </p:sp>
      <p:sp>
        <p:nvSpPr>
          <p:cNvPr id="5124"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C473FF-EC09-4AD6-9AA2-39A452EECE66}" type="slidenum">
              <a:rPr lang="en-US" smtClean="0"/>
              <a:pPr fontAlgn="base">
                <a:spcBef>
                  <a:spcPct val="0"/>
                </a:spcBef>
                <a:spcAft>
                  <a:spcPct val="0"/>
                </a:spcAft>
              </a:pPr>
              <a:t>3</a:t>
            </a:fld>
            <a:endParaRPr lang="en-US"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9"/>
          <p:cNvSpPr>
            <a:spLocks noGrp="1" noChangeArrowheads="1"/>
          </p:cNvSpPr>
          <p:nvPr>
            <p:ph type="title" idx="4294967295"/>
          </p:nvPr>
        </p:nvSpPr>
        <p:spPr>
          <a:xfrm>
            <a:off x="457200" y="22225"/>
            <a:ext cx="8229600" cy="838200"/>
          </a:xfrm>
        </p:spPr>
        <p:txBody>
          <a:bodyPr/>
          <a:lstStyle/>
          <a:p>
            <a:pPr eaLnBrk="1" hangingPunct="1"/>
            <a:r>
              <a:rPr lang="en-US" smtClean="0"/>
              <a:t>Select the Topic of Interest</a:t>
            </a:r>
          </a:p>
        </p:txBody>
      </p:sp>
      <p:pic>
        <p:nvPicPr>
          <p:cNvPr id="10" name="Picture 9"/>
          <p:cNvPicPr/>
          <p:nvPr/>
        </p:nvPicPr>
        <p:blipFill rotWithShape="1">
          <a:blip r:embed="rId3"/>
          <a:srcRect l="50801" t="16675" r="38510"/>
          <a:stretch/>
        </p:blipFill>
        <p:spPr bwMode="auto">
          <a:xfrm>
            <a:off x="1066800" y="914400"/>
            <a:ext cx="1617663" cy="5029200"/>
          </a:xfrm>
          <a:prstGeom prst="rect">
            <a:avLst/>
          </a:prstGeom>
          <a:ln>
            <a:solidFill>
              <a:schemeClr val="tx2">
                <a:lumMod val="75000"/>
              </a:schemeClr>
            </a:solidFill>
          </a:ln>
          <a:extLst>
            <a:ext uri="{53640926-AAD7-44D8-BBD7-CCE9431645EC}">
              <a14:shadowObscured xmlns:a14="http://schemas.microsoft.com/office/drawing/2010/main" xmlns=""/>
            </a:ext>
          </a:extLst>
        </p:spPr>
      </p:pic>
      <p:pic>
        <p:nvPicPr>
          <p:cNvPr id="12" name="Picture 11"/>
          <p:cNvPicPr/>
          <p:nvPr/>
        </p:nvPicPr>
        <p:blipFill rotWithShape="1">
          <a:blip r:embed="rId4"/>
          <a:srcRect l="62019" t="16239" r="2404"/>
          <a:stretch/>
        </p:blipFill>
        <p:spPr bwMode="auto">
          <a:xfrm>
            <a:off x="2684463" y="914400"/>
            <a:ext cx="5168900" cy="5029200"/>
          </a:xfrm>
          <a:prstGeom prst="rect">
            <a:avLst/>
          </a:prstGeom>
          <a:ln>
            <a:solidFill>
              <a:schemeClr val="tx2">
                <a:lumMod val="75000"/>
              </a:schemeClr>
            </a:solidFill>
          </a:ln>
          <a:extLst>
            <a:ext uri="{53640926-AAD7-44D8-BBD7-CCE9431645EC}">
              <a14:shadowObscured xmlns:a14="http://schemas.microsoft.com/office/drawing/2010/main" xmlns=""/>
            </a:ext>
          </a:extLst>
        </p:spPr>
      </p:pic>
      <p:cxnSp>
        <p:nvCxnSpPr>
          <p:cNvPr id="32774" name="Straight Arrow Connector 6"/>
          <p:cNvCxnSpPr>
            <a:cxnSpLocks noChangeShapeType="1"/>
          </p:cNvCxnSpPr>
          <p:nvPr/>
        </p:nvCxnSpPr>
        <p:spPr bwMode="auto">
          <a:xfrm>
            <a:off x="1785938" y="1449388"/>
            <a:ext cx="685800" cy="1587"/>
          </a:xfrm>
          <a:prstGeom prst="straightConnector1">
            <a:avLst/>
          </a:prstGeom>
          <a:noFill/>
          <a:ln w="38100" algn="ctr">
            <a:solidFill>
              <a:srgbClr val="C00000"/>
            </a:solidFill>
            <a:round/>
            <a:headEnd type="arrow" w="med" len="med"/>
            <a:tailEnd/>
          </a:ln>
          <a:extLst>
            <a:ext uri="{909E8E84-426E-40DD-AFC4-6F175D3DCCD1}">
              <a14:hiddenFill xmlns:a14="http://schemas.microsoft.com/office/drawing/2010/main" xmlns="">
                <a:noFill/>
              </a14:hiddenFill>
            </a:ext>
          </a:extLst>
        </p:spPr>
      </p:cxnSp>
      <p:sp>
        <p:nvSpPr>
          <p:cNvPr id="32776" name="Line 18"/>
          <p:cNvSpPr>
            <a:spLocks noChangeShapeType="1"/>
          </p:cNvSpPr>
          <p:nvPr/>
        </p:nvSpPr>
        <p:spPr bwMode="auto">
          <a:xfrm flipV="1">
            <a:off x="2436813" y="5562600"/>
            <a:ext cx="381000" cy="228600"/>
          </a:xfrm>
          <a:prstGeom prst="line">
            <a:avLst/>
          </a:prstGeom>
          <a:noFill/>
          <a:ln w="38100">
            <a:solidFill>
              <a:srgbClr val="C00000"/>
            </a:solidFill>
            <a:round/>
            <a:headEnd/>
            <a:tailEnd type="arrow" w="med" len="med"/>
          </a:ln>
          <a:extLst>
            <a:ext uri="{909E8E84-426E-40DD-AFC4-6F175D3DCCD1}">
              <a14:hiddenFill xmlns:a14="http://schemas.microsoft.com/office/drawing/2010/main" xmlns="">
                <a:noFill/>
              </a14:hiddenFill>
            </a:ext>
          </a:extLst>
        </p:spPr>
        <p:txBody>
          <a:bodyPr/>
          <a:lstStyle/>
          <a:p>
            <a:pPr>
              <a:defRPr/>
            </a:pPr>
            <a:endParaRPr lang="en-US"/>
          </a:p>
        </p:txBody>
      </p:sp>
      <p:cxnSp>
        <p:nvCxnSpPr>
          <p:cNvPr id="32777" name="Straight Arrow Connector 6"/>
          <p:cNvCxnSpPr>
            <a:cxnSpLocks noChangeShapeType="1"/>
          </p:cNvCxnSpPr>
          <p:nvPr/>
        </p:nvCxnSpPr>
        <p:spPr bwMode="auto">
          <a:xfrm>
            <a:off x="3733800" y="1219200"/>
            <a:ext cx="685800" cy="1588"/>
          </a:xfrm>
          <a:prstGeom prst="straightConnector1">
            <a:avLst/>
          </a:prstGeom>
          <a:noFill/>
          <a:ln w="38100" algn="ctr">
            <a:solidFill>
              <a:srgbClr val="C00000"/>
            </a:solidFill>
            <a:round/>
            <a:headEnd type="arrow" w="med" len="med"/>
            <a:tailEnd/>
          </a:ln>
          <a:extLst>
            <a:ext uri="{909E8E84-426E-40DD-AFC4-6F175D3DCCD1}">
              <a14:hiddenFill xmlns:a14="http://schemas.microsoft.com/office/drawing/2010/main" xmlns="">
                <a:noFill/>
              </a14:hiddenFill>
            </a:ext>
          </a:extLst>
        </p:spPr>
      </p:cxnSp>
      <p:sp>
        <p:nvSpPr>
          <p:cNvPr id="15" name="Oval 14"/>
          <p:cNvSpPr/>
          <p:nvPr/>
        </p:nvSpPr>
        <p:spPr>
          <a:xfrm>
            <a:off x="2627313" y="1447800"/>
            <a:ext cx="2641600" cy="228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C00000"/>
              </a:solidFill>
            </a:endParaRPr>
          </a:p>
        </p:txBody>
      </p:sp>
      <p:sp>
        <p:nvSpPr>
          <p:cNvPr id="2"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775B7197-9C26-4192-81B5-6889877C1706}" type="slidenum">
              <a:rPr lang="en-US" sz="1200" b="1">
                <a:latin typeface="Arial" pitchFamily="34" charset="0"/>
                <a:cs typeface="Arial" pitchFamily="34" charset="0"/>
              </a:rPr>
              <a:pPr algn="r"/>
              <a:t>30</a:t>
            </a:fld>
            <a:endParaRPr lang="en-US" sz="1200" b="1">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050"/>
          <p:cNvSpPr>
            <a:spLocks noGrp="1" noChangeArrowheads="1"/>
          </p:cNvSpPr>
          <p:nvPr>
            <p:ph type="title"/>
          </p:nvPr>
        </p:nvSpPr>
        <p:spPr>
          <a:xfrm>
            <a:off x="457200" y="122238"/>
            <a:ext cx="8229600" cy="868362"/>
          </a:xfrm>
        </p:spPr>
        <p:txBody>
          <a:bodyPr/>
          <a:lstStyle/>
          <a:p>
            <a:pPr eaLnBrk="1" hangingPunct="1"/>
            <a:r>
              <a:rPr lang="en-US" sz="4000" smtClean="0"/>
              <a:t>Table B16007</a:t>
            </a:r>
          </a:p>
        </p:txBody>
      </p:sp>
      <p:pic>
        <p:nvPicPr>
          <p:cNvPr id="6" name="Picture 5"/>
          <p:cNvPicPr/>
          <p:nvPr/>
        </p:nvPicPr>
        <p:blipFill rotWithShape="1">
          <a:blip r:embed="rId3"/>
          <a:srcRect l="51163" t="16696" r="3936" b="3161"/>
          <a:stretch/>
        </p:blipFill>
        <p:spPr bwMode="auto">
          <a:xfrm>
            <a:off x="1219200" y="990600"/>
            <a:ext cx="6705600" cy="4876800"/>
          </a:xfrm>
          <a:prstGeom prst="rect">
            <a:avLst/>
          </a:prstGeom>
          <a:ln>
            <a:solidFill>
              <a:schemeClr val="accent1">
                <a:lumMod val="75000"/>
              </a:schemeClr>
            </a:solidFill>
          </a:ln>
          <a:extLst/>
        </p:spPr>
      </p:pic>
      <p:sp>
        <p:nvSpPr>
          <p:cNvPr id="33796"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27F451C-1501-451F-8805-6E98B45EC9D1}" type="slidenum">
              <a:rPr lang="en-US" smtClean="0"/>
              <a:pPr fontAlgn="base">
                <a:spcBef>
                  <a:spcPct val="0"/>
                </a:spcBef>
                <a:spcAft>
                  <a:spcPct val="0"/>
                </a:spcAft>
              </a:pPr>
              <a:t>31</a:t>
            </a:fld>
            <a:endParaRPr lang="en-US"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0"/>
            <a:ext cx="8229600" cy="914400"/>
          </a:xfrm>
        </p:spPr>
        <p:txBody>
          <a:bodyPr/>
          <a:lstStyle/>
          <a:p>
            <a:pPr eaLnBrk="1" hangingPunct="1"/>
            <a:r>
              <a:rPr lang="en-US" sz="4000" smtClean="0"/>
              <a:t>Help from American FactFinder</a:t>
            </a:r>
          </a:p>
        </p:txBody>
      </p:sp>
      <p:pic>
        <p:nvPicPr>
          <p:cNvPr id="34819" name="Picture 2"/>
          <p:cNvPicPr>
            <a:picLocks noChangeAspect="1" noChangeArrowheads="1"/>
          </p:cNvPicPr>
          <p:nvPr/>
        </p:nvPicPr>
        <p:blipFill>
          <a:blip r:embed="rId3"/>
          <a:srcRect l="847" t="18626" r="3391" b="6303"/>
          <a:stretch>
            <a:fillRect/>
          </a:stretch>
        </p:blipFill>
        <p:spPr bwMode="auto">
          <a:xfrm>
            <a:off x="309563" y="990600"/>
            <a:ext cx="8229600" cy="487997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821" name="AutoShape 9"/>
          <p:cNvSpPr>
            <a:spLocks noChangeArrowheads="1"/>
          </p:cNvSpPr>
          <p:nvPr/>
        </p:nvSpPr>
        <p:spPr bwMode="auto">
          <a:xfrm rot="8764456" flipV="1">
            <a:off x="6034088" y="1616075"/>
            <a:ext cx="2397125" cy="511175"/>
          </a:xfrm>
          <a:prstGeom prst="curvedDownArrow">
            <a:avLst>
              <a:gd name="adj1" fmla="val 16218"/>
              <a:gd name="adj2" fmla="val 99151"/>
              <a:gd name="adj3" fmla="val 45236"/>
            </a:avLst>
          </a:prstGeom>
          <a:solidFill>
            <a:schemeClr val="accent2"/>
          </a:solidFill>
          <a:ln w="9525">
            <a:solidFill>
              <a:srgbClr val="C00000"/>
            </a:solidFill>
            <a:miter lim="800000"/>
            <a:headEnd/>
            <a:tailEnd/>
          </a:ln>
        </p:spPr>
        <p:txBody>
          <a:bodyPr wrap="none" anchor="ctr"/>
          <a:lstStyle/>
          <a:p>
            <a:pPr>
              <a:defRPr/>
            </a:pPr>
            <a:endParaRPr lang="en-US">
              <a:solidFill>
                <a:srgbClr val="C00000"/>
              </a:solidFill>
            </a:endParaRPr>
          </a:p>
        </p:txBody>
      </p:sp>
      <p:pic>
        <p:nvPicPr>
          <p:cNvPr id="34820" name="Picture 2"/>
          <p:cNvPicPr>
            <a:picLocks noChangeAspect="1" noChangeArrowheads="1"/>
          </p:cNvPicPr>
          <p:nvPr/>
        </p:nvPicPr>
        <p:blipFill>
          <a:blip r:embed="rId4"/>
          <a:srcRect t="21103" b="8936"/>
          <a:stretch>
            <a:fillRect/>
          </a:stretch>
        </p:blipFill>
        <p:spPr bwMode="auto">
          <a:xfrm>
            <a:off x="3586163" y="2020888"/>
            <a:ext cx="49530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2"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5ED944-CD4F-4DBF-B575-3F9DD6733076}" type="slidenum">
              <a:rPr lang="en-US" smtClean="0"/>
              <a:pPr fontAlgn="base">
                <a:spcBef>
                  <a:spcPct val="0"/>
                </a:spcBef>
                <a:spcAft>
                  <a:spcPct val="0"/>
                </a:spcAft>
              </a:pPr>
              <a:t>32</a:t>
            </a:fld>
            <a:endParaRPr lang="en-US"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
          <p:cNvSpPr>
            <a:spLocks noGrp="1" noChangeArrowheads="1"/>
          </p:cNvSpPr>
          <p:nvPr>
            <p:ph type="title" idx="4294967295"/>
          </p:nvPr>
        </p:nvSpPr>
        <p:spPr>
          <a:xfrm>
            <a:off x="381000" y="152400"/>
            <a:ext cx="8229600" cy="990600"/>
          </a:xfrm>
        </p:spPr>
        <p:txBody>
          <a:bodyPr/>
          <a:lstStyle/>
          <a:p>
            <a:pPr eaLnBrk="1" hangingPunct="1"/>
            <a:r>
              <a:rPr lang="en-US" smtClean="0"/>
              <a:t>ACS FTP Site</a:t>
            </a:r>
          </a:p>
        </p:txBody>
      </p:sp>
      <p:pic>
        <p:nvPicPr>
          <p:cNvPr id="35843" name="Picture 2"/>
          <p:cNvPicPr>
            <a:picLocks noChangeAspect="1" noChangeArrowheads="1"/>
          </p:cNvPicPr>
          <p:nvPr/>
        </p:nvPicPr>
        <p:blipFill>
          <a:blip r:embed="rId3"/>
          <a:srcRect l="1312" t="21796" r="3223" b="3847"/>
          <a:stretch>
            <a:fillRect/>
          </a:stretch>
        </p:blipFill>
        <p:spPr bwMode="auto">
          <a:xfrm>
            <a:off x="615950" y="1027113"/>
            <a:ext cx="7620000" cy="44196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844" name="Rectangle 6"/>
          <p:cNvSpPr>
            <a:spLocks noChangeArrowheads="1"/>
          </p:cNvSpPr>
          <p:nvPr/>
        </p:nvSpPr>
        <p:spPr bwMode="auto">
          <a:xfrm>
            <a:off x="2840038" y="5446713"/>
            <a:ext cx="3171825" cy="677862"/>
          </a:xfrm>
          <a:prstGeom prst="rect">
            <a:avLst/>
          </a:prstGeom>
          <a:noFill/>
          <a:ln w="9525">
            <a:noFill/>
            <a:miter lim="800000"/>
            <a:headEnd/>
            <a:tailEnd/>
          </a:ln>
        </p:spPr>
        <p:txBody>
          <a:bodyPr>
            <a:spAutoFit/>
          </a:bodyPr>
          <a:lstStyle/>
          <a:p>
            <a:r>
              <a:rPr lang="en-US" sz="2000">
                <a:solidFill>
                  <a:srgbClr val="C00000"/>
                </a:solidFill>
                <a:latin typeface="Arial" pitchFamily="34" charset="0"/>
                <a:cs typeface="Arial" pitchFamily="34" charset="0"/>
              </a:rPr>
              <a:t>http://www2.census.gov/</a:t>
            </a:r>
          </a:p>
          <a:p>
            <a:endParaRPr lang="en-US"/>
          </a:p>
        </p:txBody>
      </p:sp>
      <p:sp>
        <p:nvSpPr>
          <p:cNvPr id="35845"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20B8717-F367-49EE-8028-6338924AA9C1}" type="slidenum">
              <a:rPr lang="en-US" smtClean="0"/>
              <a:pPr fontAlgn="base">
                <a:spcBef>
                  <a:spcPct val="0"/>
                </a:spcBef>
                <a:spcAft>
                  <a:spcPct val="0"/>
                </a:spcAft>
              </a:pPr>
              <a:t>33</a:t>
            </a:fld>
            <a:endParaRPr lang="en-US"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title"/>
          </p:nvPr>
        </p:nvSpPr>
        <p:spPr>
          <a:xfrm>
            <a:off x="457200" y="88900"/>
            <a:ext cx="8229600" cy="1143000"/>
          </a:xfrm>
        </p:spPr>
        <p:txBody>
          <a:bodyPr/>
          <a:lstStyle/>
          <a:p>
            <a:pPr eaLnBrk="1" hangingPunct="1"/>
            <a:r>
              <a:rPr lang="en-US" smtClean="0"/>
              <a:t>DataFerrett</a:t>
            </a:r>
          </a:p>
        </p:txBody>
      </p:sp>
      <p:pic>
        <p:nvPicPr>
          <p:cNvPr id="9" name="Picture 8"/>
          <p:cNvPicPr/>
          <p:nvPr/>
        </p:nvPicPr>
        <p:blipFill rotWithShape="1">
          <a:blip r:embed="rId3"/>
          <a:srcRect l="50446" t="17650" r="1253" b="3160"/>
          <a:stretch/>
        </p:blipFill>
        <p:spPr bwMode="auto">
          <a:xfrm>
            <a:off x="1143000" y="1219200"/>
            <a:ext cx="6858000" cy="4419600"/>
          </a:xfrm>
          <a:prstGeom prst="rect">
            <a:avLst/>
          </a:prstGeom>
          <a:ln>
            <a:solidFill>
              <a:schemeClr val="accent1">
                <a:lumMod val="75000"/>
              </a:schemeClr>
            </a:solidFill>
          </a:ln>
          <a:extLst/>
        </p:spPr>
      </p:pic>
      <p:sp>
        <p:nvSpPr>
          <p:cNvPr id="36868" name="Rectangle 6"/>
          <p:cNvSpPr>
            <a:spLocks noChangeArrowheads="1"/>
          </p:cNvSpPr>
          <p:nvPr/>
        </p:nvSpPr>
        <p:spPr bwMode="auto">
          <a:xfrm>
            <a:off x="1143000" y="5638800"/>
            <a:ext cx="6858000" cy="677863"/>
          </a:xfrm>
          <a:prstGeom prst="rect">
            <a:avLst/>
          </a:prstGeom>
          <a:noFill/>
          <a:ln w="9525">
            <a:noFill/>
            <a:miter lim="800000"/>
            <a:headEnd/>
            <a:tailEnd/>
          </a:ln>
        </p:spPr>
        <p:txBody>
          <a:bodyPr>
            <a:spAutoFit/>
          </a:bodyPr>
          <a:lstStyle/>
          <a:p>
            <a:pPr algn="ctr"/>
            <a:r>
              <a:rPr lang="en-US" sz="2000">
                <a:solidFill>
                  <a:srgbClr val="C00000"/>
                </a:solidFill>
                <a:latin typeface="Arial" pitchFamily="34" charset="0"/>
                <a:cs typeface="Arial" pitchFamily="34" charset="0"/>
              </a:rPr>
              <a:t>http://dataferrett.census.gov</a:t>
            </a:r>
          </a:p>
          <a:p>
            <a:endParaRPr lang="en-US"/>
          </a:p>
        </p:txBody>
      </p:sp>
      <p:sp>
        <p:nvSpPr>
          <p:cNvPr id="36869"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8D8F205-F6D4-4D9B-9157-C9085BA8A621}" type="slidenum">
              <a:rPr lang="en-US" smtClean="0"/>
              <a:pPr fontAlgn="base">
                <a:spcBef>
                  <a:spcPct val="0"/>
                </a:spcBef>
                <a:spcAft>
                  <a:spcPct val="0"/>
                </a:spcAft>
              </a:pPr>
              <a:t>34</a:t>
            </a:fld>
            <a:endParaRPr lang="en-US"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title"/>
          </p:nvPr>
        </p:nvSpPr>
        <p:spPr/>
        <p:txBody>
          <a:bodyPr/>
          <a:lstStyle/>
          <a:p>
            <a:pPr eaLnBrk="1" hangingPunct="1"/>
            <a:r>
              <a:rPr lang="en-US" smtClean="0"/>
              <a:t>DataFerrett Tutorials</a:t>
            </a:r>
            <a:endParaRPr lang="en-US" i="1" smtClean="0"/>
          </a:p>
        </p:txBody>
      </p:sp>
      <p:pic>
        <p:nvPicPr>
          <p:cNvPr id="7" name="Picture 6"/>
          <p:cNvPicPr/>
          <p:nvPr/>
        </p:nvPicPr>
        <p:blipFill rotWithShape="1">
          <a:blip r:embed="rId3"/>
          <a:srcRect l="50446" t="17650" r="1253" b="3160"/>
          <a:stretch/>
        </p:blipFill>
        <p:spPr bwMode="auto">
          <a:xfrm>
            <a:off x="1143000" y="1219200"/>
            <a:ext cx="6858000" cy="4419600"/>
          </a:xfrm>
          <a:prstGeom prst="rect">
            <a:avLst/>
          </a:prstGeom>
          <a:ln>
            <a:solidFill>
              <a:schemeClr val="accent1">
                <a:lumMod val="75000"/>
              </a:schemeClr>
            </a:solidFill>
          </a:ln>
          <a:extLst/>
        </p:spPr>
      </p:pic>
      <p:cxnSp>
        <p:nvCxnSpPr>
          <p:cNvPr id="37893" name="Straight Arrow Connector 6"/>
          <p:cNvCxnSpPr>
            <a:cxnSpLocks noChangeShapeType="1"/>
          </p:cNvCxnSpPr>
          <p:nvPr/>
        </p:nvCxnSpPr>
        <p:spPr bwMode="auto">
          <a:xfrm>
            <a:off x="7315200" y="3124200"/>
            <a:ext cx="685800" cy="1588"/>
          </a:xfrm>
          <a:prstGeom prst="straightConnector1">
            <a:avLst/>
          </a:prstGeom>
          <a:noFill/>
          <a:ln w="38100" algn="ctr">
            <a:solidFill>
              <a:srgbClr val="C00000"/>
            </a:solidFill>
            <a:round/>
            <a:headEnd type="arrow" w="med" len="med"/>
            <a:tailEnd/>
          </a:ln>
          <a:extLst>
            <a:ext uri="{909E8E84-426E-40DD-AFC4-6F175D3DCCD1}">
              <a14:hiddenFill xmlns:a14="http://schemas.microsoft.com/office/drawing/2010/main" xmlns="">
                <a:noFill/>
              </a14:hiddenFill>
            </a:ext>
          </a:extLst>
        </p:spPr>
      </p:cxnSp>
      <p:sp>
        <p:nvSpPr>
          <p:cNvPr id="2"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E7288D3-536F-4E25-9157-D1E7C2CF0419}" type="slidenum">
              <a:rPr lang="en-US" smtClean="0"/>
              <a:pPr fontAlgn="base">
                <a:spcBef>
                  <a:spcPct val="0"/>
                </a:spcBef>
                <a:spcAft>
                  <a:spcPct val="0"/>
                </a:spcAft>
              </a:pPr>
              <a:t>35</a:t>
            </a:fld>
            <a:endParaRPr lang="en-US"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
          <p:cNvSpPr>
            <a:spLocks noGrp="1"/>
          </p:cNvSpPr>
          <p:nvPr>
            <p:ph type="title"/>
          </p:nvPr>
        </p:nvSpPr>
        <p:spPr/>
        <p:txBody>
          <a:bodyPr/>
          <a:lstStyle/>
          <a:p>
            <a:pPr eaLnBrk="1" hangingPunct="1"/>
            <a:r>
              <a:rPr lang="en-US" smtClean="0"/>
              <a:t>Additional ACS Resources</a:t>
            </a:r>
          </a:p>
        </p:txBody>
      </p:sp>
      <p:sp>
        <p:nvSpPr>
          <p:cNvPr id="38915" name="Content Placeholder 3"/>
          <p:cNvSpPr>
            <a:spLocks noGrp="1"/>
          </p:cNvSpPr>
          <p:nvPr>
            <p:ph idx="1"/>
          </p:nvPr>
        </p:nvSpPr>
        <p:spPr>
          <a:xfrm>
            <a:off x="457200" y="1600200"/>
            <a:ext cx="8686800" cy="4525963"/>
          </a:xfrm>
        </p:spPr>
        <p:txBody>
          <a:bodyPr/>
          <a:lstStyle/>
          <a:p>
            <a:pPr eaLnBrk="1" hangingPunct="1"/>
            <a:r>
              <a:rPr lang="en-US" smtClean="0">
                <a:solidFill>
                  <a:srgbClr val="1C5696"/>
                </a:solidFill>
              </a:rPr>
              <a:t>ACS website </a:t>
            </a:r>
            <a:r>
              <a:rPr lang="en-US" sz="2400" smtClean="0"/>
              <a:t>(census.gov/acs)</a:t>
            </a:r>
          </a:p>
          <a:p>
            <a:pPr eaLnBrk="1" hangingPunct="1"/>
            <a:r>
              <a:rPr lang="en-US" smtClean="0">
                <a:solidFill>
                  <a:srgbClr val="1C5696"/>
                </a:solidFill>
              </a:rPr>
              <a:t>American FactFinder </a:t>
            </a:r>
            <a:r>
              <a:rPr lang="en-US" sz="2400" smtClean="0"/>
              <a:t>(factfinder2.census.gov)</a:t>
            </a:r>
          </a:p>
          <a:p>
            <a:pPr eaLnBrk="1" hangingPunct="1"/>
            <a:r>
              <a:rPr lang="en-US" smtClean="0">
                <a:solidFill>
                  <a:srgbClr val="1C5696"/>
                </a:solidFill>
              </a:rPr>
              <a:t>QuickFacts</a:t>
            </a:r>
            <a:r>
              <a:rPr lang="en-US" smtClean="0"/>
              <a:t> </a:t>
            </a:r>
            <a:r>
              <a:rPr lang="en-US" sz="2400" smtClean="0"/>
              <a:t>(quickfacts.census.gov)</a:t>
            </a:r>
          </a:p>
          <a:p>
            <a:pPr eaLnBrk="1" hangingPunct="1"/>
            <a:r>
              <a:rPr lang="en-US" smtClean="0">
                <a:solidFill>
                  <a:srgbClr val="1C5696"/>
                </a:solidFill>
              </a:rPr>
              <a:t>DataFerrett </a:t>
            </a:r>
            <a:r>
              <a:rPr lang="en-US" sz="2400" smtClean="0"/>
              <a:t>(dataferrett.census.gov)</a:t>
            </a:r>
          </a:p>
          <a:p>
            <a:pPr eaLnBrk="1" hangingPunct="1"/>
            <a:r>
              <a:rPr lang="en-US" smtClean="0">
                <a:solidFill>
                  <a:srgbClr val="1C5696"/>
                </a:solidFill>
              </a:rPr>
              <a:t>FAQs </a:t>
            </a:r>
            <a:r>
              <a:rPr lang="en-US" sz="2400" smtClean="0"/>
              <a:t>(https://ask.census.gov/faq.php?id=5000&amp;rtopic=1805)</a:t>
            </a:r>
          </a:p>
          <a:p>
            <a:pPr eaLnBrk="1" hangingPunct="1"/>
            <a:endParaRPr lang="en-US" smtClean="0"/>
          </a:p>
        </p:txBody>
      </p:sp>
      <p:sp>
        <p:nvSpPr>
          <p:cNvPr id="38916" name="Slide Number Placeholder 6"/>
          <p:cNvSpPr>
            <a:spLocks noGrp="1"/>
          </p:cNvSpPr>
          <p:nvPr>
            <p:ph type="sldNum" sz="quarter" idx="12"/>
          </p:nvPr>
        </p:nvSpPr>
        <p:spPr bwMode="auto">
          <a:xfrm>
            <a:off x="6003925" y="6302375"/>
            <a:ext cx="28956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45CF4DBB-4DC6-4218-AC29-94102B488F1A}" type="slidenum">
              <a:rPr lang="en-US" b="0" smtClean="0"/>
              <a:pPr fontAlgn="base">
                <a:spcBef>
                  <a:spcPct val="0"/>
                </a:spcBef>
                <a:spcAft>
                  <a:spcPct val="0"/>
                </a:spcAft>
              </a:pPr>
              <a:t>36</a:t>
            </a:fld>
            <a:endParaRPr lang="en-US" b="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mtClean="0"/>
              <a:t>Final Thoughts</a:t>
            </a:r>
          </a:p>
        </p:txBody>
      </p:sp>
      <p:sp>
        <p:nvSpPr>
          <p:cNvPr id="39939" name="Content Placeholder 2"/>
          <p:cNvSpPr>
            <a:spLocks noGrp="1"/>
          </p:cNvSpPr>
          <p:nvPr>
            <p:ph idx="1"/>
          </p:nvPr>
        </p:nvSpPr>
        <p:spPr/>
        <p:txBody>
          <a:bodyPr/>
          <a:lstStyle/>
          <a:p>
            <a:r>
              <a:rPr lang="en-US" smtClean="0"/>
              <a:t>The U.S. Census Bureau measures the nation’s People, Places and Economy </a:t>
            </a:r>
          </a:p>
          <a:p>
            <a:r>
              <a:rPr lang="en-US" smtClean="0"/>
              <a:t>Census Bureau statistics are how America knows what America needs </a:t>
            </a:r>
          </a:p>
          <a:p>
            <a:r>
              <a:rPr lang="en-US" smtClean="0"/>
              <a:t>The Census Bureau is the leading source of quality, timely and relevant information about our nation’s people and economy</a:t>
            </a:r>
          </a:p>
          <a:p>
            <a:endParaRPr lang="en-US" b="1" smtClean="0"/>
          </a:p>
        </p:txBody>
      </p:sp>
      <p:sp>
        <p:nvSpPr>
          <p:cNvPr id="39940"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A1AD3C4-A39B-48C6-979D-5CAD4A53CD60}" type="slidenum">
              <a:rPr lang="en-US" smtClean="0"/>
              <a:pPr fontAlgn="base">
                <a:spcBef>
                  <a:spcPct val="0"/>
                </a:spcBef>
                <a:spcAft>
                  <a:spcPct val="0"/>
                </a:spcAft>
              </a:pPr>
              <a:t>37</a:t>
            </a:fld>
            <a:endParaRPr lang="en-US"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title" idx="4294967295"/>
          </p:nvPr>
        </p:nvSpPr>
        <p:spPr/>
        <p:txBody>
          <a:bodyPr/>
          <a:lstStyle/>
          <a:p>
            <a:pPr eaLnBrk="1" hangingPunct="1"/>
            <a:r>
              <a:rPr lang="es-PR" smtClean="0"/>
              <a:t>Contact Information</a:t>
            </a:r>
            <a:endParaRPr lang="en-US" smtClean="0"/>
          </a:p>
        </p:txBody>
      </p:sp>
      <p:sp>
        <p:nvSpPr>
          <p:cNvPr id="38917" name="Rectangle 10"/>
          <p:cNvSpPr>
            <a:spLocks noGrp="1" noChangeArrowheads="1"/>
          </p:cNvSpPr>
          <p:nvPr>
            <p:ph type="body" idx="4294967295"/>
          </p:nvPr>
        </p:nvSpPr>
        <p:spPr>
          <a:xfrm>
            <a:off x="533400" y="1828800"/>
            <a:ext cx="7696200" cy="3962400"/>
          </a:xfrm>
        </p:spPr>
        <p:txBody>
          <a:bodyPr rtlCol="0">
            <a:normAutofit lnSpcReduction="10000"/>
          </a:bodyPr>
          <a:lstStyle/>
          <a:p>
            <a:pPr algn="ctr" eaLnBrk="1" fontAlgn="auto" hangingPunct="1">
              <a:lnSpc>
                <a:spcPct val="90000"/>
              </a:lnSpc>
              <a:spcAft>
                <a:spcPts val="0"/>
              </a:spcAft>
              <a:buFont typeface="Arial"/>
              <a:buNone/>
              <a:defRPr/>
            </a:pPr>
            <a:r>
              <a:rPr lang="en-US" sz="2800" dirty="0" smtClean="0">
                <a:solidFill>
                  <a:srgbClr val="1C5696"/>
                </a:solidFill>
              </a:rPr>
              <a:t>Subscribe to “Email Updates”</a:t>
            </a:r>
          </a:p>
          <a:p>
            <a:pPr algn="ctr" eaLnBrk="1" fontAlgn="auto" hangingPunct="1">
              <a:lnSpc>
                <a:spcPct val="90000"/>
              </a:lnSpc>
              <a:spcAft>
                <a:spcPts val="0"/>
              </a:spcAft>
              <a:buFont typeface="Arial"/>
              <a:buNone/>
              <a:defRPr/>
            </a:pPr>
            <a:r>
              <a:rPr lang="en-US" sz="2000" dirty="0" smtClean="0"/>
              <a:t>http://www.census.gov/acs</a:t>
            </a:r>
          </a:p>
          <a:p>
            <a:pPr algn="ctr" eaLnBrk="1" fontAlgn="auto" hangingPunct="1">
              <a:lnSpc>
                <a:spcPct val="90000"/>
              </a:lnSpc>
              <a:spcAft>
                <a:spcPts val="0"/>
              </a:spcAft>
              <a:buFont typeface="Arial"/>
              <a:buNone/>
              <a:defRPr/>
            </a:pPr>
            <a:endParaRPr lang="en-US" sz="2000" dirty="0" smtClean="0"/>
          </a:p>
          <a:p>
            <a:pPr algn="ctr" eaLnBrk="1" fontAlgn="auto" hangingPunct="1">
              <a:lnSpc>
                <a:spcPct val="90000"/>
              </a:lnSpc>
              <a:spcAft>
                <a:spcPts val="0"/>
              </a:spcAft>
              <a:buFont typeface="Arial"/>
              <a:buNone/>
              <a:defRPr/>
            </a:pPr>
            <a:r>
              <a:rPr lang="en-US" sz="2800" dirty="0" smtClean="0">
                <a:solidFill>
                  <a:srgbClr val="1C5696"/>
                </a:solidFill>
              </a:rPr>
              <a:t>Visit the ACS/PRCS website:</a:t>
            </a:r>
          </a:p>
          <a:p>
            <a:pPr algn="ctr" eaLnBrk="1" fontAlgn="auto" hangingPunct="1">
              <a:lnSpc>
                <a:spcPct val="90000"/>
              </a:lnSpc>
              <a:spcAft>
                <a:spcPts val="0"/>
              </a:spcAft>
              <a:buFont typeface="Arial"/>
              <a:buNone/>
              <a:defRPr/>
            </a:pPr>
            <a:r>
              <a:rPr lang="en-US" sz="2000" dirty="0" smtClean="0"/>
              <a:t>http://www.census.gov/acs</a:t>
            </a:r>
          </a:p>
          <a:p>
            <a:pPr algn="ctr" eaLnBrk="1" fontAlgn="auto" hangingPunct="1">
              <a:lnSpc>
                <a:spcPct val="90000"/>
              </a:lnSpc>
              <a:spcAft>
                <a:spcPts val="0"/>
              </a:spcAft>
              <a:buFont typeface="Arial"/>
              <a:buNone/>
              <a:defRPr/>
            </a:pPr>
            <a:endParaRPr lang="en-US" sz="2000" dirty="0" smtClean="0"/>
          </a:p>
          <a:p>
            <a:pPr algn="ctr" eaLnBrk="1" fontAlgn="auto" hangingPunct="1">
              <a:lnSpc>
                <a:spcPct val="90000"/>
              </a:lnSpc>
              <a:spcAft>
                <a:spcPts val="0"/>
              </a:spcAft>
              <a:buFont typeface="Arial"/>
              <a:buNone/>
              <a:defRPr/>
            </a:pPr>
            <a:r>
              <a:rPr lang="en-US" sz="2800" dirty="0" smtClean="0">
                <a:solidFill>
                  <a:srgbClr val="1C5696"/>
                </a:solidFill>
              </a:rPr>
              <a:t>Contact by Telephone:</a:t>
            </a:r>
          </a:p>
          <a:p>
            <a:pPr algn="ctr" eaLnBrk="1" fontAlgn="auto" hangingPunct="1">
              <a:lnSpc>
                <a:spcPct val="90000"/>
              </a:lnSpc>
              <a:spcAft>
                <a:spcPts val="0"/>
              </a:spcAft>
              <a:buFont typeface="Arial"/>
              <a:buNone/>
              <a:defRPr/>
            </a:pPr>
            <a:r>
              <a:rPr lang="en-US" sz="2000" dirty="0" smtClean="0"/>
              <a:t>1-800-923-8282</a:t>
            </a:r>
          </a:p>
          <a:p>
            <a:pPr algn="ctr" eaLnBrk="1" fontAlgn="auto" hangingPunct="1">
              <a:lnSpc>
                <a:spcPct val="90000"/>
              </a:lnSpc>
              <a:spcAft>
                <a:spcPts val="0"/>
              </a:spcAft>
              <a:buFont typeface="Arial"/>
              <a:buNone/>
              <a:defRPr/>
            </a:pPr>
            <a:endParaRPr lang="en-US" sz="2000" dirty="0" smtClean="0"/>
          </a:p>
          <a:p>
            <a:pPr algn="ctr" eaLnBrk="1" fontAlgn="auto" hangingPunct="1">
              <a:lnSpc>
                <a:spcPct val="90000"/>
              </a:lnSpc>
              <a:spcAft>
                <a:spcPts val="0"/>
              </a:spcAft>
              <a:buFont typeface="Arial"/>
              <a:buNone/>
              <a:defRPr/>
            </a:pPr>
            <a:r>
              <a:rPr lang="en-US" sz="2800" dirty="0" smtClean="0">
                <a:solidFill>
                  <a:srgbClr val="1C5696"/>
                </a:solidFill>
              </a:rPr>
              <a:t>Submit a Question:</a:t>
            </a:r>
          </a:p>
          <a:p>
            <a:pPr algn="ctr" eaLnBrk="1" fontAlgn="auto" hangingPunct="1">
              <a:lnSpc>
                <a:spcPct val="90000"/>
              </a:lnSpc>
              <a:spcAft>
                <a:spcPts val="0"/>
              </a:spcAft>
              <a:buFont typeface="Arial"/>
              <a:buNone/>
              <a:defRPr/>
            </a:pPr>
            <a:r>
              <a:rPr lang="en-US" sz="2000" dirty="0" smtClean="0"/>
              <a:t>https://ask.census.gov</a:t>
            </a:r>
          </a:p>
        </p:txBody>
      </p:sp>
      <p:sp>
        <p:nvSpPr>
          <p:cNvPr id="40964"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4C2B33F-D317-4A4E-A54E-547EAAFA2652}" type="slidenum">
              <a:rPr lang="en-US" smtClean="0"/>
              <a:pPr fontAlgn="base">
                <a:spcBef>
                  <a:spcPct val="0"/>
                </a:spcBef>
                <a:spcAft>
                  <a:spcPct val="0"/>
                </a:spcAft>
              </a:pPr>
              <a:t>38</a:t>
            </a:fld>
            <a:endParaRPr lang="en-US"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smtClean="0"/>
              <a:t>Period Estimates</a:t>
            </a:r>
          </a:p>
        </p:txBody>
      </p:sp>
      <p:sp>
        <p:nvSpPr>
          <p:cNvPr id="6147" name="Rectangle 3"/>
          <p:cNvSpPr>
            <a:spLocks noGrp="1" noChangeArrowheads="1"/>
          </p:cNvSpPr>
          <p:nvPr>
            <p:ph idx="1"/>
          </p:nvPr>
        </p:nvSpPr>
        <p:spPr/>
        <p:txBody>
          <a:bodyPr/>
          <a:lstStyle/>
          <a:p>
            <a:pPr eaLnBrk="1" hangingPunct="1">
              <a:lnSpc>
                <a:spcPct val="90000"/>
              </a:lnSpc>
              <a:spcBef>
                <a:spcPct val="50000"/>
              </a:spcBef>
              <a:spcAft>
                <a:spcPct val="50000"/>
              </a:spcAft>
            </a:pPr>
            <a:r>
              <a:rPr lang="en-US" smtClean="0"/>
              <a:t>ACS estimates are period estimates</a:t>
            </a:r>
          </a:p>
          <a:p>
            <a:pPr eaLnBrk="1" hangingPunct="1">
              <a:lnSpc>
                <a:spcPct val="90000"/>
              </a:lnSpc>
              <a:spcBef>
                <a:spcPct val="50000"/>
              </a:spcBef>
              <a:spcAft>
                <a:spcPct val="50000"/>
              </a:spcAft>
            </a:pPr>
            <a:r>
              <a:rPr lang="en-US" smtClean="0"/>
              <a:t>Period estimates describe the average characteristics over a specific time period</a:t>
            </a:r>
          </a:p>
          <a:p>
            <a:pPr eaLnBrk="1" hangingPunct="1">
              <a:lnSpc>
                <a:spcPct val="90000"/>
              </a:lnSpc>
              <a:spcBef>
                <a:spcPct val="50000"/>
              </a:spcBef>
              <a:spcAft>
                <a:spcPct val="50000"/>
              </a:spcAft>
            </a:pPr>
            <a:r>
              <a:rPr lang="en-US" smtClean="0"/>
              <a:t>Contrast with point-in-time estimates that describe characteristics as of a specific date</a:t>
            </a:r>
          </a:p>
        </p:txBody>
      </p:sp>
      <p:sp>
        <p:nvSpPr>
          <p:cNvPr id="6148"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BE1B13-0D0C-42FA-B77F-4DD145FD5830}" type="slidenum">
              <a:rPr lang="en-US" smtClean="0"/>
              <a:pPr fontAlgn="base">
                <a:spcBef>
                  <a:spcPct val="0"/>
                </a:spcBef>
                <a:spcAft>
                  <a:spcPct val="0"/>
                </a:spcAft>
              </a:pPr>
              <a:t>4</a:t>
            </a:fld>
            <a:endParaRPr lang="en-US"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050"/>
          <p:cNvSpPr>
            <a:spLocks noGrp="1" noChangeArrowheads="1"/>
          </p:cNvSpPr>
          <p:nvPr>
            <p:ph type="title"/>
          </p:nvPr>
        </p:nvSpPr>
        <p:spPr>
          <a:xfrm>
            <a:off x="457200" y="152400"/>
            <a:ext cx="8229600" cy="990600"/>
          </a:xfrm>
        </p:spPr>
        <p:txBody>
          <a:bodyPr/>
          <a:lstStyle/>
          <a:p>
            <a:pPr eaLnBrk="1" hangingPunct="1"/>
            <a:r>
              <a:rPr lang="en-US" smtClean="0"/>
              <a:t>Sampling Error</a:t>
            </a:r>
          </a:p>
        </p:txBody>
      </p:sp>
      <p:sp>
        <p:nvSpPr>
          <p:cNvPr id="7171" name="Rectangle 2051"/>
          <p:cNvSpPr>
            <a:spLocks noGrp="1" noChangeArrowheads="1"/>
          </p:cNvSpPr>
          <p:nvPr>
            <p:ph idx="1"/>
          </p:nvPr>
        </p:nvSpPr>
        <p:spPr>
          <a:xfrm>
            <a:off x="457200" y="1295400"/>
            <a:ext cx="8229600" cy="4800600"/>
          </a:xfrm>
        </p:spPr>
        <p:txBody>
          <a:bodyPr/>
          <a:lstStyle/>
          <a:p>
            <a:pPr eaLnBrk="1" hangingPunct="1">
              <a:spcBef>
                <a:spcPct val="50000"/>
              </a:spcBef>
              <a:spcAft>
                <a:spcPct val="50000"/>
              </a:spcAft>
            </a:pPr>
            <a:r>
              <a:rPr lang="en-US" sz="2800" smtClean="0"/>
              <a:t>The</a:t>
            </a:r>
            <a:r>
              <a:rPr lang="en-US" sz="2800" b="1" smtClean="0"/>
              <a:t> uncertainty</a:t>
            </a:r>
            <a:r>
              <a:rPr lang="en-US" sz="2800" smtClean="0"/>
              <a:t> associated with an estimate that is based on data gathered from a </a:t>
            </a:r>
            <a:r>
              <a:rPr lang="en-US" sz="2800" i="1" smtClean="0"/>
              <a:t>sample </a:t>
            </a:r>
            <a:r>
              <a:rPr lang="en-US" sz="2800" smtClean="0"/>
              <a:t>of the population</a:t>
            </a:r>
            <a:r>
              <a:rPr lang="en-US" sz="2800" i="1" smtClean="0"/>
              <a:t> </a:t>
            </a:r>
            <a:r>
              <a:rPr lang="en-US" sz="2800" smtClean="0"/>
              <a:t>rather than the </a:t>
            </a:r>
            <a:r>
              <a:rPr lang="en-US" sz="2800" i="1" smtClean="0"/>
              <a:t>full </a:t>
            </a:r>
            <a:r>
              <a:rPr lang="en-US" sz="2800" smtClean="0"/>
              <a:t>population</a:t>
            </a:r>
          </a:p>
          <a:p>
            <a:pPr eaLnBrk="1" hangingPunct="1">
              <a:spcBef>
                <a:spcPct val="50000"/>
              </a:spcBef>
              <a:spcAft>
                <a:spcPct val="50000"/>
              </a:spcAft>
            </a:pPr>
            <a:r>
              <a:rPr lang="en-US" sz="2800" smtClean="0"/>
              <a:t>Margin of error (MOE) measures the precision of an estimate at a given level of confidence </a:t>
            </a:r>
          </a:p>
          <a:p>
            <a:pPr eaLnBrk="1" hangingPunct="1">
              <a:spcBef>
                <a:spcPct val="50000"/>
              </a:spcBef>
              <a:spcAft>
                <a:spcPct val="50000"/>
              </a:spcAft>
            </a:pPr>
            <a:r>
              <a:rPr lang="en-US" sz="2800" smtClean="0"/>
              <a:t>MOEs at the 90% confidence level for all published ACS estimates </a:t>
            </a:r>
          </a:p>
        </p:txBody>
      </p:sp>
      <p:sp>
        <p:nvSpPr>
          <p:cNvPr id="7172"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36899DBD-B00F-426A-9144-BCEB9857AA9C}" type="slidenum">
              <a:rPr lang="en-US" sz="1200" b="1">
                <a:latin typeface="Arial" pitchFamily="34" charset="0"/>
                <a:cs typeface="Arial" pitchFamily="34" charset="0"/>
              </a:rPr>
              <a:pPr algn="r"/>
              <a:t>5</a:t>
            </a:fld>
            <a:endParaRPr lang="en-US" sz="1200" b="1">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mtClean="0"/>
              <a:t>Overview</a:t>
            </a:r>
          </a:p>
        </p:txBody>
      </p:sp>
      <p:sp>
        <p:nvSpPr>
          <p:cNvPr id="2" name="Content Placeholder 1"/>
          <p:cNvSpPr>
            <a:spLocks noGrp="1"/>
          </p:cNvSpPr>
          <p:nvPr>
            <p:ph idx="1"/>
          </p:nvPr>
        </p:nvSpPr>
        <p:spPr/>
        <p:txBody>
          <a:bodyPr rtlCol="0">
            <a:normAutofit/>
          </a:bodyPr>
          <a:lstStyle/>
          <a:p>
            <a:pPr eaLnBrk="1" fontAlgn="auto" hangingPunct="1">
              <a:spcAft>
                <a:spcPts val="0"/>
              </a:spcAft>
              <a:buFont typeface="Arial" charset="0"/>
              <a:buChar char="•"/>
              <a:defRPr/>
            </a:pPr>
            <a:r>
              <a:rPr lang="en-US" dirty="0">
                <a:solidFill>
                  <a:schemeClr val="tx1">
                    <a:lumMod val="50000"/>
                    <a:lumOff val="50000"/>
                  </a:schemeClr>
                </a:solidFill>
              </a:rPr>
              <a:t>What do I need to know before using ACS estimates </a:t>
            </a:r>
            <a:r>
              <a:rPr lang="en-US" dirty="0" smtClean="0">
                <a:solidFill>
                  <a:schemeClr val="tx1">
                    <a:lumMod val="50000"/>
                    <a:lumOff val="50000"/>
                  </a:schemeClr>
                </a:solidFill>
              </a:rPr>
              <a:t>and </a:t>
            </a:r>
            <a:r>
              <a:rPr lang="en-US" dirty="0">
                <a:solidFill>
                  <a:schemeClr val="tx1">
                    <a:lumMod val="50000"/>
                    <a:lumOff val="50000"/>
                  </a:schemeClr>
                </a:solidFill>
              </a:rPr>
              <a:t>data products</a:t>
            </a:r>
            <a:r>
              <a:rPr lang="en-US" dirty="0" smtClean="0">
                <a:solidFill>
                  <a:schemeClr val="tx1">
                    <a:lumMod val="50000"/>
                    <a:lumOff val="50000"/>
                  </a:schemeClr>
                </a:solidFill>
              </a:rPr>
              <a:t>?</a:t>
            </a:r>
          </a:p>
          <a:p>
            <a:pPr eaLnBrk="1" fontAlgn="auto" hangingPunct="1">
              <a:spcAft>
                <a:spcPts val="0"/>
              </a:spcAft>
              <a:buFont typeface="Arial" charset="0"/>
              <a:buChar char="•"/>
              <a:defRPr/>
            </a:pPr>
            <a:endParaRPr lang="en-US" b="1" dirty="0" smtClean="0"/>
          </a:p>
          <a:p>
            <a:pPr eaLnBrk="1" fontAlgn="auto" hangingPunct="1">
              <a:spcAft>
                <a:spcPts val="0"/>
              </a:spcAft>
              <a:buFont typeface="Arial" charset="0"/>
              <a:buChar char="•"/>
              <a:defRPr/>
            </a:pPr>
            <a:r>
              <a:rPr lang="en-US" b="1" dirty="0"/>
              <a:t>What data products </a:t>
            </a:r>
            <a:r>
              <a:rPr lang="en-US" b="1" dirty="0" smtClean="0"/>
              <a:t>are </a:t>
            </a:r>
            <a:r>
              <a:rPr lang="en-US" b="1" dirty="0"/>
              <a:t>available</a:t>
            </a:r>
            <a:r>
              <a:rPr lang="en-US" b="1" dirty="0" smtClean="0"/>
              <a:t>?</a:t>
            </a:r>
          </a:p>
          <a:p>
            <a:pPr marL="0" indent="0" eaLnBrk="1" fontAlgn="auto" hangingPunct="1">
              <a:spcAft>
                <a:spcPts val="0"/>
              </a:spcAft>
              <a:buFont typeface="Arial" charset="0"/>
              <a:buNone/>
              <a:defRPr/>
            </a:pPr>
            <a:endParaRPr lang="en-US" dirty="0" smtClean="0">
              <a:solidFill>
                <a:schemeClr val="tx1">
                  <a:lumMod val="50000"/>
                  <a:lumOff val="50000"/>
                </a:schemeClr>
              </a:solidFill>
            </a:endParaRPr>
          </a:p>
          <a:p>
            <a:pPr eaLnBrk="1" fontAlgn="auto" hangingPunct="1">
              <a:spcAft>
                <a:spcPts val="0"/>
              </a:spcAft>
              <a:buFont typeface="Arial" charset="0"/>
              <a:buChar char="•"/>
              <a:defRPr/>
            </a:pPr>
            <a:r>
              <a:rPr lang="en-US" dirty="0">
                <a:solidFill>
                  <a:schemeClr val="tx1">
                    <a:lumMod val="50000"/>
                    <a:lumOff val="50000"/>
                  </a:schemeClr>
                </a:solidFill>
              </a:rPr>
              <a:t>How do I access </a:t>
            </a:r>
            <a:r>
              <a:rPr lang="en-US" dirty="0" smtClean="0">
                <a:solidFill>
                  <a:schemeClr val="tx1">
                    <a:lumMod val="50000"/>
                    <a:lumOff val="50000"/>
                  </a:schemeClr>
                </a:solidFill>
              </a:rPr>
              <a:t>ACS data products</a:t>
            </a:r>
            <a:r>
              <a:rPr lang="en-US" dirty="0">
                <a:solidFill>
                  <a:schemeClr val="tx1">
                    <a:lumMod val="50000"/>
                    <a:lumOff val="50000"/>
                  </a:schemeClr>
                </a:solidFill>
              </a:rPr>
              <a:t>?</a:t>
            </a:r>
          </a:p>
        </p:txBody>
      </p:sp>
      <p:sp>
        <p:nvSpPr>
          <p:cNvPr id="8196"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10739F-6F24-4493-97E8-3704703B8F38}" type="slidenum">
              <a:rPr lang="en-US" smtClean="0"/>
              <a:pPr fontAlgn="base">
                <a:spcBef>
                  <a:spcPct val="0"/>
                </a:spcBef>
                <a:spcAft>
                  <a:spcPct val="0"/>
                </a:spcAft>
              </a:pPr>
              <a:t>6</a:t>
            </a:fld>
            <a:endParaRPr lang="en-US"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a:xfrm>
            <a:off x="457200" y="0"/>
            <a:ext cx="8229600" cy="990600"/>
          </a:xfrm>
        </p:spPr>
        <p:txBody>
          <a:bodyPr/>
          <a:lstStyle/>
          <a:p>
            <a:pPr eaLnBrk="1" hangingPunct="1"/>
            <a:r>
              <a:rPr lang="en-US" smtClean="0"/>
              <a:t>ACS Data Products</a:t>
            </a:r>
          </a:p>
        </p:txBody>
      </p:sp>
      <p:sp>
        <p:nvSpPr>
          <p:cNvPr id="9220" name="Rectangle 5"/>
          <p:cNvSpPr>
            <a:spLocks noGrp="1" noChangeArrowheads="1"/>
          </p:cNvSpPr>
          <p:nvPr>
            <p:ph type="body" idx="1"/>
          </p:nvPr>
        </p:nvSpPr>
        <p:spPr>
          <a:xfrm>
            <a:off x="533400" y="990600"/>
            <a:ext cx="7696200" cy="5029200"/>
          </a:xfrm>
        </p:spPr>
        <p:txBody>
          <a:bodyPr rtlCol="0">
            <a:normAutofit lnSpcReduction="10000"/>
          </a:bodyPr>
          <a:lstStyle/>
          <a:p>
            <a:pPr eaLnBrk="1" fontAlgn="auto" hangingPunct="1">
              <a:lnSpc>
                <a:spcPct val="90000"/>
              </a:lnSpc>
              <a:spcAft>
                <a:spcPts val="0"/>
              </a:spcAft>
              <a:buFont typeface="Arial" charset="0"/>
              <a:buChar char="•"/>
              <a:defRPr/>
            </a:pPr>
            <a:r>
              <a:rPr lang="en-US" sz="2400" dirty="0" smtClean="0">
                <a:solidFill>
                  <a:schemeClr val="accent1">
                    <a:lumMod val="75000"/>
                  </a:schemeClr>
                </a:solidFill>
              </a:rPr>
              <a:t>Profiles</a:t>
            </a:r>
          </a:p>
          <a:p>
            <a:pPr marL="914400" lvl="1" indent="-457200" eaLnBrk="1" fontAlgn="auto" hangingPunct="1">
              <a:lnSpc>
                <a:spcPct val="90000"/>
              </a:lnSpc>
              <a:spcAft>
                <a:spcPts val="0"/>
              </a:spcAft>
              <a:buFont typeface="Arial" charset="0"/>
              <a:buChar char="–"/>
              <a:defRPr/>
            </a:pPr>
            <a:r>
              <a:rPr lang="en-US" sz="2400" dirty="0" smtClean="0"/>
              <a:t>Data Profiles</a:t>
            </a:r>
          </a:p>
          <a:p>
            <a:pPr marL="914400" lvl="1" indent="-457200" eaLnBrk="1" fontAlgn="auto" hangingPunct="1">
              <a:lnSpc>
                <a:spcPct val="90000"/>
              </a:lnSpc>
              <a:spcAft>
                <a:spcPts val="0"/>
              </a:spcAft>
              <a:buFont typeface="Arial" charset="0"/>
              <a:buChar char="–"/>
              <a:defRPr/>
            </a:pPr>
            <a:r>
              <a:rPr lang="en-US" sz="2400" dirty="0" smtClean="0"/>
              <a:t>Narrative Profiles</a:t>
            </a:r>
          </a:p>
          <a:p>
            <a:pPr marL="914400" lvl="1" indent="-457200" eaLnBrk="1" fontAlgn="auto" hangingPunct="1">
              <a:lnSpc>
                <a:spcPct val="90000"/>
              </a:lnSpc>
              <a:spcAft>
                <a:spcPts val="0"/>
              </a:spcAft>
              <a:buFont typeface="Arial" charset="0"/>
              <a:buChar char="–"/>
              <a:defRPr/>
            </a:pPr>
            <a:r>
              <a:rPr lang="en-US" sz="2400" dirty="0" smtClean="0"/>
              <a:t>Comparison Profiles</a:t>
            </a:r>
          </a:p>
          <a:p>
            <a:pPr marL="914400" lvl="1" indent="-457200" eaLnBrk="1" fontAlgn="auto" hangingPunct="1">
              <a:lnSpc>
                <a:spcPct val="90000"/>
              </a:lnSpc>
              <a:spcAft>
                <a:spcPct val="25000"/>
              </a:spcAft>
              <a:buFont typeface="Arial" charset="0"/>
              <a:buChar char="–"/>
              <a:defRPr/>
            </a:pPr>
            <a:r>
              <a:rPr lang="en-US" sz="2400" dirty="0" smtClean="0"/>
              <a:t>Selected Population Profiles</a:t>
            </a:r>
          </a:p>
          <a:p>
            <a:pPr eaLnBrk="1" fontAlgn="auto" hangingPunct="1">
              <a:lnSpc>
                <a:spcPct val="90000"/>
              </a:lnSpc>
              <a:spcAft>
                <a:spcPts val="0"/>
              </a:spcAft>
              <a:buFont typeface="Arial" charset="0"/>
              <a:buChar char="•"/>
              <a:defRPr/>
            </a:pPr>
            <a:r>
              <a:rPr lang="en-US" sz="2400" dirty="0" smtClean="0">
                <a:solidFill>
                  <a:schemeClr val="accent1">
                    <a:lumMod val="75000"/>
                  </a:schemeClr>
                </a:solidFill>
              </a:rPr>
              <a:t>Tables</a:t>
            </a:r>
          </a:p>
          <a:p>
            <a:pPr marL="914400" lvl="1" indent="-457200" eaLnBrk="1" fontAlgn="auto" hangingPunct="1">
              <a:lnSpc>
                <a:spcPct val="90000"/>
              </a:lnSpc>
              <a:spcAft>
                <a:spcPts val="0"/>
              </a:spcAft>
              <a:buFont typeface="Arial" charset="0"/>
              <a:buChar char="–"/>
              <a:defRPr/>
            </a:pPr>
            <a:r>
              <a:rPr lang="en-US" sz="2400" dirty="0" smtClean="0"/>
              <a:t>Detailed Tables and Collapsed Tables</a:t>
            </a:r>
          </a:p>
          <a:p>
            <a:pPr marL="914400" lvl="1" indent="-457200" eaLnBrk="1" fontAlgn="auto" hangingPunct="1">
              <a:lnSpc>
                <a:spcPct val="90000"/>
              </a:lnSpc>
              <a:spcAft>
                <a:spcPts val="0"/>
              </a:spcAft>
              <a:buFont typeface="Arial" charset="0"/>
              <a:buChar char="–"/>
              <a:defRPr/>
            </a:pPr>
            <a:r>
              <a:rPr lang="en-US" sz="2400" dirty="0" smtClean="0"/>
              <a:t>Subject Tables</a:t>
            </a:r>
          </a:p>
          <a:p>
            <a:pPr marL="914400" lvl="1" indent="-457200" eaLnBrk="1" fontAlgn="auto" hangingPunct="1">
              <a:lnSpc>
                <a:spcPct val="90000"/>
              </a:lnSpc>
              <a:spcAft>
                <a:spcPts val="0"/>
              </a:spcAft>
              <a:buFont typeface="Arial" charset="0"/>
              <a:buChar char="–"/>
              <a:defRPr/>
            </a:pPr>
            <a:r>
              <a:rPr lang="en-US" sz="2400" dirty="0" smtClean="0"/>
              <a:t>Ranking Tables</a:t>
            </a:r>
          </a:p>
          <a:p>
            <a:pPr marL="914400" lvl="1" indent="-457200" eaLnBrk="1" fontAlgn="auto" hangingPunct="1">
              <a:lnSpc>
                <a:spcPct val="90000"/>
              </a:lnSpc>
              <a:spcAft>
                <a:spcPct val="25000"/>
              </a:spcAft>
              <a:buFont typeface="Arial" charset="0"/>
              <a:buChar char="–"/>
              <a:defRPr/>
            </a:pPr>
            <a:r>
              <a:rPr lang="en-US" sz="2400" dirty="0" smtClean="0"/>
              <a:t>Geographic Comparison Tables</a:t>
            </a:r>
          </a:p>
          <a:p>
            <a:pPr eaLnBrk="1" fontAlgn="auto" hangingPunct="1">
              <a:lnSpc>
                <a:spcPct val="90000"/>
              </a:lnSpc>
              <a:spcAft>
                <a:spcPct val="25000"/>
              </a:spcAft>
              <a:buFont typeface="Arial" charset="0"/>
              <a:buChar char="•"/>
              <a:defRPr/>
            </a:pPr>
            <a:r>
              <a:rPr lang="en-US" sz="2400" dirty="0" smtClean="0">
                <a:solidFill>
                  <a:schemeClr val="accent1">
                    <a:lumMod val="75000"/>
                  </a:schemeClr>
                </a:solidFill>
              </a:rPr>
              <a:t>Public Use </a:t>
            </a:r>
            <a:r>
              <a:rPr lang="en-US" sz="2400" dirty="0" err="1" smtClean="0">
                <a:solidFill>
                  <a:schemeClr val="accent1">
                    <a:lumMod val="75000"/>
                  </a:schemeClr>
                </a:solidFill>
              </a:rPr>
              <a:t>Microdata</a:t>
            </a:r>
            <a:r>
              <a:rPr lang="en-US" sz="2400" dirty="0" smtClean="0">
                <a:solidFill>
                  <a:schemeClr val="accent1">
                    <a:lumMod val="75000"/>
                  </a:schemeClr>
                </a:solidFill>
              </a:rPr>
              <a:t> Sample (PUMS) Files</a:t>
            </a:r>
          </a:p>
          <a:p>
            <a:pPr eaLnBrk="1" fontAlgn="auto" hangingPunct="1">
              <a:lnSpc>
                <a:spcPct val="90000"/>
              </a:lnSpc>
              <a:spcAft>
                <a:spcPct val="25000"/>
              </a:spcAft>
              <a:buFont typeface="Arial" charset="0"/>
              <a:buChar char="•"/>
              <a:defRPr/>
            </a:pPr>
            <a:r>
              <a:rPr lang="en-US" sz="2400" dirty="0" smtClean="0">
                <a:solidFill>
                  <a:schemeClr val="accent1">
                    <a:lumMod val="75000"/>
                  </a:schemeClr>
                </a:solidFill>
              </a:rPr>
              <a:t>Summary Files</a:t>
            </a:r>
          </a:p>
        </p:txBody>
      </p:sp>
      <p:sp>
        <p:nvSpPr>
          <p:cNvPr id="2"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8F43917-9472-4FCA-B874-FE1E858EFF9B}" type="slidenum">
              <a:rPr lang="en-US" smtClean="0"/>
              <a:pPr fontAlgn="base">
                <a:spcBef>
                  <a:spcPct val="0"/>
                </a:spcBef>
                <a:spcAft>
                  <a:spcPct val="0"/>
                </a:spcAft>
              </a:pPr>
              <a:t>7</a:t>
            </a:fld>
            <a:endParaRPr lang="en-US"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Grp="1" noChangeArrowheads="1"/>
          </p:cNvSpPr>
          <p:nvPr>
            <p:ph type="title" idx="4294967295"/>
          </p:nvPr>
        </p:nvSpPr>
        <p:spPr>
          <a:xfrm>
            <a:off x="457200" y="80963"/>
            <a:ext cx="8229600" cy="914400"/>
          </a:xfrm>
        </p:spPr>
        <p:txBody>
          <a:bodyPr/>
          <a:lstStyle/>
          <a:p>
            <a:pPr eaLnBrk="1" hangingPunct="1"/>
            <a:r>
              <a:rPr lang="en-US" smtClean="0"/>
              <a:t>Data Profiles</a:t>
            </a:r>
          </a:p>
        </p:txBody>
      </p:sp>
      <p:pic>
        <p:nvPicPr>
          <p:cNvPr id="8" name="Picture 7"/>
          <p:cNvPicPr/>
          <p:nvPr/>
        </p:nvPicPr>
        <p:blipFill rotWithShape="1">
          <a:blip r:embed="rId3"/>
          <a:srcRect l="51283" t="21368" r="3525" b="-1"/>
          <a:stretch/>
        </p:blipFill>
        <p:spPr bwMode="auto">
          <a:xfrm>
            <a:off x="914400" y="1066800"/>
            <a:ext cx="7315200" cy="4724400"/>
          </a:xfrm>
          <a:prstGeom prst="rect">
            <a:avLst/>
          </a:prstGeom>
          <a:ln>
            <a:solidFill>
              <a:schemeClr val="accent1">
                <a:lumMod val="75000"/>
              </a:schemeClr>
            </a:solidFill>
          </a:ln>
          <a:extLst/>
        </p:spPr>
      </p:pic>
      <p:sp>
        <p:nvSpPr>
          <p:cNvPr id="10244" name="Slide Number Placeholder 4"/>
          <p:cNvSpPr>
            <a:spLocks noGrp="1" noChangeArrowheads="1"/>
          </p:cNvSpPr>
          <p:nvPr>
            <p:ph type="sldNum"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172C172-5F7F-424E-9F5F-B6D74F3D0781}" type="slidenum">
              <a:rPr lang="en-US" smtClean="0"/>
              <a:pPr fontAlgn="base">
                <a:spcBef>
                  <a:spcPct val="0"/>
                </a:spcBef>
                <a:spcAft>
                  <a:spcPct val="0"/>
                </a:spcAft>
              </a:pPr>
              <a:t>8</a:t>
            </a:fld>
            <a:endParaRPr lang="en-US"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81000" y="106363"/>
            <a:ext cx="8229600" cy="1143000"/>
          </a:xfrm>
        </p:spPr>
        <p:txBody>
          <a:bodyPr/>
          <a:lstStyle/>
          <a:p>
            <a:pPr eaLnBrk="1" hangingPunct="1"/>
            <a:r>
              <a:rPr lang="en-US" smtClean="0"/>
              <a:t>Narrative Profiles</a:t>
            </a:r>
          </a:p>
        </p:txBody>
      </p:sp>
      <p:pic>
        <p:nvPicPr>
          <p:cNvPr id="11268" name="Picture 4"/>
          <p:cNvPicPr>
            <a:picLocks noChangeAspect="1" noChangeArrowheads="1"/>
          </p:cNvPicPr>
          <p:nvPr/>
        </p:nvPicPr>
        <p:blipFill>
          <a:blip r:embed="rId3"/>
          <a:srcRect l="51521" t="17172" r="23972" b="73763"/>
          <a:stretch>
            <a:fillRect/>
          </a:stretch>
        </p:blipFill>
        <p:spPr bwMode="auto">
          <a:xfrm>
            <a:off x="1828800" y="1219200"/>
            <a:ext cx="4829175" cy="66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p:nvPr/>
        </p:nvPicPr>
        <p:blipFill rotWithShape="1">
          <a:blip r:embed="rId4"/>
          <a:srcRect l="53667" t="16220" r="11450" b="4592"/>
          <a:stretch/>
        </p:blipFill>
        <p:spPr bwMode="auto">
          <a:xfrm>
            <a:off x="1828800" y="1746250"/>
            <a:ext cx="5181600" cy="4114800"/>
          </a:xfrm>
          <a:prstGeom prst="rect">
            <a:avLst/>
          </a:prstGeom>
          <a:ln>
            <a:solidFill>
              <a:schemeClr val="accent1">
                <a:lumMod val="75000"/>
              </a:schemeClr>
            </a:solidFill>
          </a:ln>
          <a:extLst/>
        </p:spPr>
      </p:pic>
      <p:sp>
        <p:nvSpPr>
          <p:cNvPr id="11269"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A52BAE4-4627-4A81-B5B5-830C33416242}" type="slidenum">
              <a:rPr lang="en-US" smtClean="0"/>
              <a:pPr fontAlgn="base">
                <a:spcBef>
                  <a:spcPct val="0"/>
                </a:spcBef>
                <a:spcAft>
                  <a:spcPct val="0"/>
                </a:spcAft>
              </a:pPr>
              <a:t>9</a:t>
            </a:fld>
            <a:endParaRPr lang="en-US" smtClean="0"/>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681</TotalTime>
  <Words>5810</Words>
  <Application>Microsoft Office PowerPoint</Application>
  <PresentationFormat>On-screen Show (4:3)</PresentationFormat>
  <Paragraphs>324</Paragraphs>
  <Slides>38</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Calibri</vt:lpstr>
      <vt:lpstr>Arial</vt:lpstr>
      <vt:lpstr>Times New Roman</vt:lpstr>
      <vt:lpstr>Arial Unicode MS</vt:lpstr>
      <vt:lpstr>Custom Design</vt:lpstr>
      <vt:lpstr>American Community Survey  Data Products  Updated February 2013</vt:lpstr>
      <vt:lpstr>Overview</vt:lpstr>
      <vt:lpstr>Estimates</vt:lpstr>
      <vt:lpstr>Period Estimates</vt:lpstr>
      <vt:lpstr>Sampling Error</vt:lpstr>
      <vt:lpstr>Overview</vt:lpstr>
      <vt:lpstr>ACS Data Products</vt:lpstr>
      <vt:lpstr>Data Profiles</vt:lpstr>
      <vt:lpstr>Narrative Profiles</vt:lpstr>
      <vt:lpstr>Comparison Profiles</vt:lpstr>
      <vt:lpstr>Selected Population Profiles</vt:lpstr>
      <vt:lpstr>Selected Population Profiles</vt:lpstr>
      <vt:lpstr>Detailed Tables Examples</vt:lpstr>
      <vt:lpstr>Detailed Tables</vt:lpstr>
      <vt:lpstr>Detailed Tables – Collapsed Version</vt:lpstr>
      <vt:lpstr>Detailed Tables for  Quality Measures</vt:lpstr>
      <vt:lpstr>Subject Table List</vt:lpstr>
      <vt:lpstr>Subject Tables</vt:lpstr>
      <vt:lpstr>Ranking Tables</vt:lpstr>
      <vt:lpstr>Geographic Comparison Tables</vt:lpstr>
      <vt:lpstr>Public Use Microdata Sample</vt:lpstr>
      <vt:lpstr>ACS Summary File</vt:lpstr>
      <vt:lpstr>Overview</vt:lpstr>
      <vt:lpstr>U.S. Census Bureau Home Page</vt:lpstr>
      <vt:lpstr>American FactFinder</vt:lpstr>
      <vt:lpstr>ACS Data Products</vt:lpstr>
      <vt:lpstr>Select Your Data Product</vt:lpstr>
      <vt:lpstr>Select Your Geography</vt:lpstr>
      <vt:lpstr>Selecting a State</vt:lpstr>
      <vt:lpstr>Select the Topic of Interest</vt:lpstr>
      <vt:lpstr>Table B16007</vt:lpstr>
      <vt:lpstr>Help from American FactFinder</vt:lpstr>
      <vt:lpstr>ACS FTP Site</vt:lpstr>
      <vt:lpstr>DataFerrett</vt:lpstr>
      <vt:lpstr>DataFerrett Tutorials</vt:lpstr>
      <vt:lpstr>Additional ACS Resources</vt:lpstr>
      <vt:lpstr>Final Thoughts</vt:lpstr>
      <vt:lpstr>Contact Information</vt:lpstr>
    </vt:vector>
  </TitlesOfParts>
  <Company>DraftFCB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Mark Hall</dc:creator>
  <cp:lastModifiedBy>Frank</cp:lastModifiedBy>
  <cp:revision>44</cp:revision>
  <dcterms:created xsi:type="dcterms:W3CDTF">2011-03-08T18:45:57Z</dcterms:created>
  <dcterms:modified xsi:type="dcterms:W3CDTF">2013-11-14T04:16:35Z</dcterms:modified>
</cp:coreProperties>
</file>