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86"/>
  </p:handoutMasterIdLst>
  <p:sldIdLst>
    <p:sldId id="256" r:id="rId2"/>
    <p:sldId id="258" r:id="rId3"/>
    <p:sldId id="260" r:id="rId4"/>
    <p:sldId id="257" r:id="rId5"/>
    <p:sldId id="259" r:id="rId6"/>
    <p:sldId id="307" r:id="rId7"/>
    <p:sldId id="262" r:id="rId8"/>
    <p:sldId id="261" r:id="rId9"/>
    <p:sldId id="263" r:id="rId10"/>
    <p:sldId id="264" r:id="rId11"/>
    <p:sldId id="265" r:id="rId12"/>
    <p:sldId id="266" r:id="rId13"/>
    <p:sldId id="308" r:id="rId14"/>
    <p:sldId id="267" r:id="rId15"/>
    <p:sldId id="268" r:id="rId16"/>
    <p:sldId id="269" r:id="rId17"/>
    <p:sldId id="270" r:id="rId18"/>
    <p:sldId id="271" r:id="rId19"/>
    <p:sldId id="272" r:id="rId20"/>
    <p:sldId id="273" r:id="rId21"/>
    <p:sldId id="274" r:id="rId22"/>
    <p:sldId id="310" r:id="rId23"/>
    <p:sldId id="278" r:id="rId24"/>
    <p:sldId id="275" r:id="rId25"/>
    <p:sldId id="276" r:id="rId26"/>
    <p:sldId id="277" r:id="rId27"/>
    <p:sldId id="280" r:id="rId28"/>
    <p:sldId id="281" r:id="rId29"/>
    <p:sldId id="279" r:id="rId30"/>
    <p:sldId id="284" r:id="rId31"/>
    <p:sldId id="293" r:id="rId32"/>
    <p:sldId id="282" r:id="rId33"/>
    <p:sldId id="285" r:id="rId34"/>
    <p:sldId id="286" r:id="rId35"/>
    <p:sldId id="283" r:id="rId36"/>
    <p:sldId id="287" r:id="rId37"/>
    <p:sldId id="288" r:id="rId38"/>
    <p:sldId id="289" r:id="rId39"/>
    <p:sldId id="290" r:id="rId40"/>
    <p:sldId id="291" r:id="rId41"/>
    <p:sldId id="311" r:id="rId42"/>
    <p:sldId id="316" r:id="rId43"/>
    <p:sldId id="298" r:id="rId44"/>
    <p:sldId id="299" r:id="rId45"/>
    <p:sldId id="292" r:id="rId46"/>
    <p:sldId id="300" r:id="rId47"/>
    <p:sldId id="304" r:id="rId48"/>
    <p:sldId id="305" r:id="rId49"/>
    <p:sldId id="306" r:id="rId50"/>
    <p:sldId id="301" r:id="rId51"/>
    <p:sldId id="302" r:id="rId52"/>
    <p:sldId id="303" r:id="rId53"/>
    <p:sldId id="313" r:id="rId54"/>
    <p:sldId id="312" r:id="rId55"/>
    <p:sldId id="314" r:id="rId56"/>
    <p:sldId id="315" r:id="rId57"/>
    <p:sldId id="318" r:id="rId58"/>
    <p:sldId id="317" r:id="rId59"/>
    <p:sldId id="321" r:id="rId60"/>
    <p:sldId id="319" r:id="rId61"/>
    <p:sldId id="322" r:id="rId62"/>
    <p:sldId id="323" r:id="rId63"/>
    <p:sldId id="324" r:id="rId64"/>
    <p:sldId id="325" r:id="rId65"/>
    <p:sldId id="326" r:id="rId66"/>
    <p:sldId id="327" r:id="rId67"/>
    <p:sldId id="328" r:id="rId68"/>
    <p:sldId id="329" r:id="rId69"/>
    <p:sldId id="330" r:id="rId70"/>
    <p:sldId id="331" r:id="rId71"/>
    <p:sldId id="332" r:id="rId72"/>
    <p:sldId id="334" r:id="rId73"/>
    <p:sldId id="333" r:id="rId74"/>
    <p:sldId id="336" r:id="rId75"/>
    <p:sldId id="337" r:id="rId76"/>
    <p:sldId id="338" r:id="rId77"/>
    <p:sldId id="341" r:id="rId78"/>
    <p:sldId id="339" r:id="rId79"/>
    <p:sldId id="340" r:id="rId80"/>
    <p:sldId id="342" r:id="rId81"/>
    <p:sldId id="295" r:id="rId82"/>
    <p:sldId id="294" r:id="rId83"/>
    <p:sldId id="297" r:id="rId84"/>
    <p:sldId id="296" r:id="rId85"/>
  </p:sldIdLst>
  <p:sldSz cx="12192000" cy="6858000"/>
  <p:notesSz cx="9144000" cy="6858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9" autoAdjust="0"/>
    <p:restoredTop sz="94660"/>
  </p:normalViewPr>
  <p:slideViewPr>
    <p:cSldViewPr snapToGrid="0">
      <p:cViewPr varScale="1">
        <p:scale>
          <a:sx n="62" d="100"/>
          <a:sy n="62" d="100"/>
        </p:scale>
        <p:origin x="84" y="264"/>
      </p:cViewPr>
      <p:guideLst>
        <p:guide orient="horz" pos="2160"/>
        <p:guide pos="3840"/>
      </p:guideLst>
    </p:cSldViewPr>
  </p:slideViewPr>
  <p:notesTextViewPr>
    <p:cViewPr>
      <p:scale>
        <a:sx n="1" d="1"/>
        <a:sy n="1" d="1"/>
      </p:scale>
      <p:origin x="0" y="0"/>
    </p:cViewPr>
  </p:notesTextViewPr>
  <p:notesViewPr>
    <p:cSldViewPr snapToGrid="0">
      <p:cViewPr varScale="1">
        <p:scale>
          <a:sx n="72" d="100"/>
          <a:sy n="72" d="100"/>
        </p:scale>
        <p:origin x="870" y="6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tableStyles" Target="tableStyles.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975B49B1-6921-4983-B5B9-474CAF0C3C39}" type="datetimeFigureOut">
              <a:rPr lang="en-US" smtClean="0"/>
              <a:t>1/26/2015</a:t>
            </a:fld>
            <a:endParaRPr lang="en-US"/>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64A411F9-9CCC-4951-B7A6-C84275975032}" type="slidenum">
              <a:rPr lang="en-US" smtClean="0"/>
              <a:t>‹#›</a:t>
            </a:fld>
            <a:endParaRPr lang="en-US"/>
          </a:p>
        </p:txBody>
      </p:sp>
    </p:spTree>
    <p:extLst>
      <p:ext uri="{BB962C8B-B14F-4D97-AF65-F5344CB8AC3E}">
        <p14:creationId xmlns:p14="http://schemas.microsoft.com/office/powerpoint/2010/main" val="62037721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B1F05D6-FBFD-44F7-947D-3592FCB920C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3496375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F05D6-FBFD-44F7-947D-3592FCB920C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35252027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F05D6-FBFD-44F7-947D-3592FCB920C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20942966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B1F05D6-FBFD-44F7-947D-3592FCB920C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23256763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B1F05D6-FBFD-44F7-947D-3592FCB920C6}" type="datetimeFigureOut">
              <a:rPr lang="en-US" smtClean="0"/>
              <a:t>1/23/2015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3443284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B1F05D6-FBFD-44F7-947D-3592FCB920C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31319609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B1F05D6-FBFD-44F7-947D-3592FCB920C6}" type="datetimeFigureOut">
              <a:rPr lang="en-US" smtClean="0"/>
              <a:t>1/23/2015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9349958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B1F05D6-FBFD-44F7-947D-3592FCB920C6}" type="datetimeFigureOut">
              <a:rPr lang="en-US" smtClean="0"/>
              <a:t>1/23/2015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2581953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B1F05D6-FBFD-44F7-947D-3592FCB920C6}" type="datetimeFigureOut">
              <a:rPr lang="en-US" smtClean="0"/>
              <a:t>1/23/2015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2939396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F05D6-FBFD-44F7-947D-3592FCB920C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27885726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B1F05D6-FBFD-44F7-947D-3592FCB920C6}" type="datetimeFigureOut">
              <a:rPr lang="en-US" smtClean="0"/>
              <a:t>1/23/2015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4A51AD1-54B5-4B84-AC82-B21515B368AF}" type="slidenum">
              <a:rPr lang="en-US" smtClean="0"/>
              <a:t>‹#›</a:t>
            </a:fld>
            <a:endParaRPr lang="en-US"/>
          </a:p>
        </p:txBody>
      </p:sp>
    </p:spTree>
    <p:extLst>
      <p:ext uri="{BB962C8B-B14F-4D97-AF65-F5344CB8AC3E}">
        <p14:creationId xmlns:p14="http://schemas.microsoft.com/office/powerpoint/2010/main" val="23530065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B1F05D6-FBFD-44F7-947D-3592FCB920C6}" type="datetimeFigureOut">
              <a:rPr lang="en-US" smtClean="0"/>
              <a:t>1/23/2015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A51AD1-54B5-4B84-AC82-B21515B368AF}" type="slidenum">
              <a:rPr lang="en-US" smtClean="0"/>
              <a:t>‹#›</a:t>
            </a:fld>
            <a:endParaRPr lang="en-US"/>
          </a:p>
        </p:txBody>
      </p:sp>
    </p:spTree>
    <p:extLst>
      <p:ext uri="{BB962C8B-B14F-4D97-AF65-F5344CB8AC3E}">
        <p14:creationId xmlns:p14="http://schemas.microsoft.com/office/powerpoint/2010/main" val="7668665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10.JPG"/><Relationship Id="rId4" Type="http://schemas.openxmlformats.org/officeDocument/2006/relationships/image" Target="../media/image9.JP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0.gif"/><Relationship Id="rId5" Type="http://schemas.openxmlformats.org/officeDocument/2006/relationships/image" Target="../media/image19.png"/><Relationship Id="rId4" Type="http://schemas.openxmlformats.org/officeDocument/2006/relationships/image" Target="../media/image1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gi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image" Target="../media/image29.jp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image" Target="../media/image37.gif"/><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7.xml"/><Relationship Id="rId4" Type="http://schemas.openxmlformats.org/officeDocument/2006/relationships/image" Target="../media/image41.jpg"/></Relationships>
</file>

<file path=ppt/slides/_rels/slide39.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png"/><Relationship Id="rId1" Type="http://schemas.openxmlformats.org/officeDocument/2006/relationships/slideLayout" Target="../slideLayouts/slideLayout7.xml"/><Relationship Id="rId5" Type="http://schemas.openxmlformats.org/officeDocument/2006/relationships/image" Target="../media/image45.jpg"/><Relationship Id="rId4" Type="http://schemas.openxmlformats.org/officeDocument/2006/relationships/image" Target="../media/image4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jpg"/><Relationship Id="rId1" Type="http://schemas.openxmlformats.org/officeDocument/2006/relationships/slideLayout" Target="../slideLayouts/slideLayout7.xml"/><Relationship Id="rId4" Type="http://schemas.openxmlformats.org/officeDocument/2006/relationships/image" Target="../media/image48.png"/></Relationships>
</file>

<file path=ppt/slides/_rels/slide41.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2.xml.rels><?xml version="1.0" encoding="UTF-8" standalone="yes"?>
<Relationships xmlns="http://schemas.openxmlformats.org/package/2006/relationships"><Relationship Id="rId2" Type="http://schemas.openxmlformats.org/officeDocument/2006/relationships/image" Target="../media/image51.JP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image" Target="../media/image54.JP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55.gif"/><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56.gif"/><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57.g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59.JP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60.JPG"/><Relationship Id="rId1" Type="http://schemas.openxmlformats.org/officeDocument/2006/relationships/slideLayout" Target="../slideLayouts/slideLayout7.xml"/><Relationship Id="rId4" Type="http://schemas.openxmlformats.org/officeDocument/2006/relationships/image" Target="../media/image62.JP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63.JPG"/><Relationship Id="rId1" Type="http://schemas.openxmlformats.org/officeDocument/2006/relationships/slideLayout" Target="../slideLayouts/slideLayout7.xml"/><Relationship Id="rId6" Type="http://schemas.openxmlformats.org/officeDocument/2006/relationships/image" Target="../media/image66.JPG"/><Relationship Id="rId5" Type="http://schemas.openxmlformats.org/officeDocument/2006/relationships/image" Target="../media/image65.JPG"/><Relationship Id="rId4" Type="http://schemas.openxmlformats.org/officeDocument/2006/relationships/image" Target="../media/image12.JPG"/></Relationships>
</file>

<file path=ppt/slides/_rels/slide55.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67.JPG"/><Relationship Id="rId1" Type="http://schemas.openxmlformats.org/officeDocument/2006/relationships/slideLayout" Target="../slideLayouts/slideLayout7.xml"/><Relationship Id="rId4" Type="http://schemas.openxmlformats.org/officeDocument/2006/relationships/image" Target="../media/image69.jpg"/></Relationships>
</file>

<file path=ppt/slides/_rels/slide56.xml.rels><?xml version="1.0" encoding="UTF-8" standalone="yes"?>
<Relationships xmlns="http://schemas.openxmlformats.org/package/2006/relationships"><Relationship Id="rId2" Type="http://schemas.openxmlformats.org/officeDocument/2006/relationships/image" Target="../media/image70.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73.emf"/><Relationship Id="rId2" Type="http://schemas.openxmlformats.org/officeDocument/2006/relationships/image" Target="../media/image72.emf"/><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76.JP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77.JP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78.JP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0.png"/><Relationship Id="rId2" Type="http://schemas.openxmlformats.org/officeDocument/2006/relationships/image" Target="../media/image79.gif"/><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8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82.JP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83.JP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84.JP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2" Type="http://schemas.openxmlformats.org/officeDocument/2006/relationships/image" Target="../media/image85.gif"/><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87.jpg"/><Relationship Id="rId7" Type="http://schemas.openxmlformats.org/officeDocument/2006/relationships/image" Target="../media/image91.jpg"/><Relationship Id="rId2" Type="http://schemas.openxmlformats.org/officeDocument/2006/relationships/image" Target="../media/image86.jpg"/><Relationship Id="rId1" Type="http://schemas.openxmlformats.org/officeDocument/2006/relationships/slideLayout" Target="../slideLayouts/slideLayout7.xml"/><Relationship Id="rId6" Type="http://schemas.openxmlformats.org/officeDocument/2006/relationships/image" Target="../media/image90.jpg"/><Relationship Id="rId5" Type="http://schemas.openxmlformats.org/officeDocument/2006/relationships/image" Target="../media/image89.jpg"/><Relationship Id="rId4" Type="http://schemas.openxmlformats.org/officeDocument/2006/relationships/image" Target="../media/image88.jp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8" Type="http://schemas.openxmlformats.org/officeDocument/2006/relationships/image" Target="../media/image98.jpeg"/><Relationship Id="rId3" Type="http://schemas.openxmlformats.org/officeDocument/2006/relationships/image" Target="../media/image93.jpeg"/><Relationship Id="rId7" Type="http://schemas.openxmlformats.org/officeDocument/2006/relationships/image" Target="../media/image97.jpg"/><Relationship Id="rId2" Type="http://schemas.openxmlformats.org/officeDocument/2006/relationships/image" Target="../media/image92.jpeg"/><Relationship Id="rId1" Type="http://schemas.openxmlformats.org/officeDocument/2006/relationships/slideLayout" Target="../slideLayouts/slideLayout7.xml"/><Relationship Id="rId6" Type="http://schemas.openxmlformats.org/officeDocument/2006/relationships/image" Target="../media/image96.jpg"/><Relationship Id="rId5" Type="http://schemas.openxmlformats.org/officeDocument/2006/relationships/image" Target="../media/image95.png"/><Relationship Id="rId4" Type="http://schemas.openxmlformats.org/officeDocument/2006/relationships/image" Target="../media/image94.jpeg"/></Relationships>
</file>

<file path=ppt/slides/_rels/slide79.xml.rels><?xml version="1.0" encoding="UTF-8" standalone="yes"?>
<Relationships xmlns="http://schemas.openxmlformats.org/package/2006/relationships"><Relationship Id="rId2" Type="http://schemas.openxmlformats.org/officeDocument/2006/relationships/image" Target="../media/image99.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2" Type="http://schemas.openxmlformats.org/officeDocument/2006/relationships/image" Target="../media/image100.jpg"/><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2" Type="http://schemas.openxmlformats.org/officeDocument/2006/relationships/image" Target="../media/image101.jpg"/><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10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2" Type="http://schemas.openxmlformats.org/officeDocument/2006/relationships/image" Target="../media/image10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63406" y="1049408"/>
            <a:ext cx="9144000" cy="1204278"/>
          </a:xfrm>
        </p:spPr>
        <p:txBody>
          <a:bodyPr>
            <a:normAutofit/>
          </a:bodyPr>
          <a:lstStyle/>
          <a:p>
            <a:r>
              <a:rPr lang="en-US" sz="7200" dirty="0" smtClean="0">
                <a:latin typeface="Castellar" panose="020A0402060406010301" pitchFamily="18" charset="0"/>
                <a:cs typeface="Arial" panose="020B0604020202020204" pitchFamily="34" charset="0"/>
              </a:rPr>
              <a:t>CARTOGRAPHY</a:t>
            </a:r>
            <a:endParaRPr lang="en-US" sz="7200" dirty="0">
              <a:latin typeface="Castellar" panose="020A0402060406010301" pitchFamily="18" charset="0"/>
              <a:cs typeface="Arial" panose="020B0604020202020204" pitchFamily="34" charset="0"/>
            </a:endParaRPr>
          </a:p>
        </p:txBody>
      </p:sp>
      <p:sp>
        <p:nvSpPr>
          <p:cNvPr id="3" name="Subtitle 2"/>
          <p:cNvSpPr>
            <a:spLocks noGrp="1"/>
          </p:cNvSpPr>
          <p:nvPr>
            <p:ph type="subTitle" idx="1"/>
          </p:nvPr>
        </p:nvSpPr>
        <p:spPr>
          <a:xfrm>
            <a:off x="1163406" y="3021600"/>
            <a:ext cx="9144000" cy="746442"/>
          </a:xfrm>
        </p:spPr>
        <p:txBody>
          <a:bodyPr>
            <a:noAutofit/>
          </a:bodyPr>
          <a:lstStyle/>
          <a:p>
            <a:r>
              <a:rPr lang="en-US" sz="4800" dirty="0" smtClean="0">
                <a:solidFill>
                  <a:schemeClr val="accent1">
                    <a:lumMod val="75000"/>
                  </a:schemeClr>
                </a:solidFill>
                <a:latin typeface="Symbol" panose="05050102010706020507" pitchFamily="18" charset="2"/>
                <a:cs typeface="Arial" panose="020B0604020202020204" pitchFamily="34" charset="0"/>
              </a:rPr>
              <a:t>S</a:t>
            </a:r>
            <a:r>
              <a:rPr lang="en-US" sz="4800" dirty="0" smtClean="0">
                <a:solidFill>
                  <a:schemeClr val="accent1">
                    <a:lumMod val="75000"/>
                  </a:schemeClr>
                </a:solidFill>
                <a:latin typeface="SimSun" panose="02010600030101010101" pitchFamily="2" charset="-122"/>
                <a:ea typeface="SimSun" panose="02010600030101010101" pitchFamily="2" charset="-122"/>
                <a:cs typeface="Arial" panose="020B0604020202020204" pitchFamily="34" charset="0"/>
              </a:rPr>
              <a:t>C</a:t>
            </a:r>
            <a:r>
              <a:rPr lang="en-US" sz="4800" dirty="0" smtClean="0">
                <a:solidFill>
                  <a:schemeClr val="accent1">
                    <a:lumMod val="75000"/>
                  </a:schemeClr>
                </a:solidFill>
                <a:latin typeface="Dotum" panose="020B0600000101010101" pitchFamily="34" charset="-127"/>
                <a:ea typeface="Dotum" panose="020B0600000101010101" pitchFamily="34" charset="-127"/>
                <a:cs typeface="Arial" panose="020B0604020202020204" pitchFamily="34" charset="0"/>
              </a:rPr>
              <a:t>I</a:t>
            </a:r>
            <a:r>
              <a:rPr lang="en-US" sz="4800" dirty="0" smtClean="0">
                <a:solidFill>
                  <a:schemeClr val="accent1">
                    <a:lumMod val="75000"/>
                  </a:schemeClr>
                </a:solidFill>
                <a:latin typeface="Symbol" panose="05050102010706020507" pitchFamily="18" charset="2"/>
                <a:ea typeface="SimSun" panose="02010600030101010101" pitchFamily="2" charset="-122"/>
                <a:cs typeface="Arial" panose="020B0604020202020204" pitchFamily="34" charset="0"/>
              </a:rPr>
              <a:t>EN</a:t>
            </a:r>
            <a:r>
              <a:rPr lang="en-US" sz="4800" dirty="0" smtClean="0">
                <a:solidFill>
                  <a:schemeClr val="accent1">
                    <a:lumMod val="75000"/>
                  </a:schemeClr>
                </a:solidFill>
                <a:latin typeface="Dotum" panose="020B0600000101010101" pitchFamily="34" charset="-127"/>
                <a:ea typeface="Dotum" panose="020B0600000101010101" pitchFamily="34" charset="-127"/>
                <a:cs typeface="Arial" panose="020B0604020202020204" pitchFamily="34" charset="0"/>
              </a:rPr>
              <a:t>C</a:t>
            </a:r>
            <a:r>
              <a:rPr lang="en-US" sz="4800" dirty="0" smtClean="0">
                <a:solidFill>
                  <a:schemeClr val="accent1">
                    <a:lumMod val="75000"/>
                  </a:schemeClr>
                </a:solidFill>
                <a:latin typeface="Symbol" panose="05050102010706020507" pitchFamily="18" charset="2"/>
                <a:ea typeface="SimSun" panose="02010600030101010101" pitchFamily="2" charset="-122"/>
                <a:cs typeface="Arial" panose="020B0604020202020204" pitchFamily="34" charset="0"/>
              </a:rPr>
              <a:t>E</a:t>
            </a:r>
            <a:r>
              <a:rPr lang="en-US" sz="4800" b="1" dirty="0" smtClean="0">
                <a:solidFill>
                  <a:schemeClr val="accent1">
                    <a:lumMod val="75000"/>
                  </a:schemeClr>
                </a:solidFill>
                <a:latin typeface="Arial" panose="020B0604020202020204" pitchFamily="34" charset="0"/>
                <a:cs typeface="Arial" panose="020B0604020202020204" pitchFamily="34" charset="0"/>
              </a:rPr>
              <a:t>, </a:t>
            </a:r>
            <a:r>
              <a:rPr lang="en-US" sz="4800" dirty="0" smtClean="0">
                <a:solidFill>
                  <a:schemeClr val="accent1">
                    <a:lumMod val="75000"/>
                  </a:schemeClr>
                </a:solidFill>
                <a:latin typeface="Forte" panose="03060902040502070203" pitchFamily="66" charset="0"/>
                <a:cs typeface="Arial" panose="020B0604020202020204" pitchFamily="34" charset="0"/>
              </a:rPr>
              <a:t>ART</a:t>
            </a:r>
            <a:r>
              <a:rPr lang="en-US" sz="4800" b="1" dirty="0">
                <a:solidFill>
                  <a:schemeClr val="accent1">
                    <a:lumMod val="75000"/>
                  </a:schemeClr>
                </a:solidFill>
                <a:latin typeface="Arial" panose="020B0604020202020204" pitchFamily="34" charset="0"/>
                <a:cs typeface="Arial" panose="020B0604020202020204" pitchFamily="34" charset="0"/>
              </a:rPr>
              <a:t> </a:t>
            </a:r>
            <a:r>
              <a:rPr lang="en-US" dirty="0">
                <a:solidFill>
                  <a:schemeClr val="accent1">
                    <a:lumMod val="75000"/>
                  </a:schemeClr>
                </a:solidFill>
                <a:latin typeface="Arial" panose="020B0604020202020204" pitchFamily="34" charset="0"/>
                <a:cs typeface="Arial" panose="020B0604020202020204" pitchFamily="34" charset="0"/>
              </a:rPr>
              <a:t>&amp;</a:t>
            </a:r>
            <a:r>
              <a:rPr lang="en-US" sz="4800" b="1" dirty="0" smtClean="0">
                <a:solidFill>
                  <a:schemeClr val="accent1">
                    <a:lumMod val="75000"/>
                  </a:schemeClr>
                </a:solidFill>
                <a:latin typeface="Arial" panose="020B0604020202020204" pitchFamily="34" charset="0"/>
                <a:cs typeface="Arial" panose="020B0604020202020204" pitchFamily="34" charset="0"/>
              </a:rPr>
              <a:t> </a:t>
            </a:r>
            <a:r>
              <a:rPr lang="en-US" sz="4800" b="1" dirty="0" smtClean="0">
                <a:solidFill>
                  <a:schemeClr val="accent1">
                    <a:lumMod val="75000"/>
                  </a:schemeClr>
                </a:solidFill>
                <a:latin typeface="OCR A Extended" panose="02010509020102010303" pitchFamily="50" charset="0"/>
                <a:cs typeface="Arial" panose="020B0604020202020204" pitchFamily="34" charset="0"/>
              </a:rPr>
              <a:t>TECHNOLOGY</a:t>
            </a:r>
            <a:endParaRPr lang="en-US" sz="4800" b="1" dirty="0">
              <a:solidFill>
                <a:schemeClr val="accent1">
                  <a:lumMod val="75000"/>
                </a:schemeClr>
              </a:solidFill>
              <a:latin typeface="OCR A Extended" panose="02010509020102010303" pitchFamily="50" charset="0"/>
              <a:cs typeface="Arial" panose="020B0604020202020204" pitchFamily="34" charset="0"/>
            </a:endParaRPr>
          </a:p>
        </p:txBody>
      </p:sp>
      <p:sp>
        <p:nvSpPr>
          <p:cNvPr id="4" name="TextBox 3"/>
          <p:cNvSpPr txBox="1"/>
          <p:nvPr/>
        </p:nvSpPr>
        <p:spPr>
          <a:xfrm>
            <a:off x="542442" y="5842861"/>
            <a:ext cx="10617372" cy="584775"/>
          </a:xfrm>
          <a:prstGeom prst="rect">
            <a:avLst/>
          </a:prstGeom>
          <a:noFill/>
        </p:spPr>
        <p:txBody>
          <a:bodyPr wrap="square" rtlCol="0">
            <a:spAutoFit/>
          </a:bodyPr>
          <a:lstStyle/>
          <a:p>
            <a:pPr algn="ctr"/>
            <a:r>
              <a:rPr lang="en-US" sz="3200" dirty="0" smtClean="0">
                <a:latin typeface="Chiller" panose="04020404031007020602" pitchFamily="82" charset="0"/>
              </a:rPr>
              <a:t>Dr. Frank Gossette  Adjunct Professor  University of California, Riverside - Extension</a:t>
            </a:r>
            <a:endParaRPr lang="en-US" sz="3200" dirty="0">
              <a:latin typeface="Chiller" panose="04020404031007020602" pitchFamily="82" charset="0"/>
            </a:endParaRPr>
          </a:p>
        </p:txBody>
      </p:sp>
    </p:spTree>
    <p:extLst>
      <p:ext uri="{BB962C8B-B14F-4D97-AF65-F5344CB8AC3E}">
        <p14:creationId xmlns:p14="http://schemas.microsoft.com/office/powerpoint/2010/main" val="3891198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40602" y="306934"/>
            <a:ext cx="8911525" cy="307777"/>
          </a:xfrm>
          <a:prstGeom prst="rect">
            <a:avLst/>
          </a:prstGeom>
          <a:noFill/>
        </p:spPr>
        <p:txBody>
          <a:bodyPr wrap="square" rtlCol="0">
            <a:spAutoFit/>
          </a:bodyPr>
          <a:lstStyle/>
          <a:p>
            <a:r>
              <a:rPr lang="en-US" sz="1400" dirty="0" smtClean="0"/>
              <a:t>The Science of Map Making: </a:t>
            </a:r>
            <a:r>
              <a:rPr lang="en-US" sz="1400" i="1" dirty="0" smtClean="0">
                <a:solidFill>
                  <a:srgbClr val="FF0000"/>
                </a:solidFill>
                <a:latin typeface="Arial" panose="020B0604020202020204" pitchFamily="34" charset="0"/>
                <a:cs typeface="Arial" panose="020B0604020202020204" pitchFamily="34" charset="0"/>
              </a:rPr>
              <a:t>Abstraction, Simplification and Generalization</a:t>
            </a:r>
            <a:endParaRPr lang="en-US" sz="1400" i="1" dirty="0" smtClean="0">
              <a:solidFill>
                <a:srgbClr val="FF0000"/>
              </a:solidFill>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9102" y="1252517"/>
            <a:ext cx="5912554" cy="5460524"/>
          </a:xfrm>
          <a:prstGeom prst="rect">
            <a:avLst/>
          </a:prstGeom>
        </p:spPr>
      </p:pic>
      <p:sp>
        <p:nvSpPr>
          <p:cNvPr id="4" name="TextBox 3"/>
          <p:cNvSpPr txBox="1"/>
          <p:nvPr/>
        </p:nvSpPr>
        <p:spPr>
          <a:xfrm>
            <a:off x="4827720" y="852407"/>
            <a:ext cx="5424407"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The Vector GIS Data Model</a:t>
            </a:r>
            <a:endParaRPr lang="en-US" sz="2000"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91656" y="6292312"/>
            <a:ext cx="1406615" cy="420729"/>
          </a:xfrm>
          <a:prstGeom prst="rect">
            <a:avLst/>
          </a:prstGeom>
        </p:spPr>
      </p:pic>
      <p:sp>
        <p:nvSpPr>
          <p:cNvPr id="6" name="TextBox 5"/>
          <p:cNvSpPr txBox="1"/>
          <p:nvPr/>
        </p:nvSpPr>
        <p:spPr>
          <a:xfrm>
            <a:off x="1340602" y="2867919"/>
            <a:ext cx="2867186" cy="954107"/>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Map</a:t>
            </a:r>
          </a:p>
          <a:p>
            <a:pPr algn="ctr"/>
            <a:r>
              <a:rPr lang="en-US" sz="2800" dirty="0" smtClean="0">
                <a:latin typeface="Arial" panose="020B0604020202020204" pitchFamily="34" charset="0"/>
                <a:cs typeface="Arial" panose="020B0604020202020204" pitchFamily="34" charset="0"/>
              </a:rPr>
              <a:t>Features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849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200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467172" y="316140"/>
            <a:ext cx="7893803" cy="307777"/>
          </a:xfrm>
          <a:prstGeom prst="rect">
            <a:avLst/>
          </a:prstGeom>
        </p:spPr>
        <p:txBody>
          <a:bodyPr wrap="square">
            <a:spAutoFit/>
          </a:bodyPr>
          <a:lstStyle/>
          <a:p>
            <a:r>
              <a:rPr lang="en-US" sz="1400" dirty="0" smtClean="0"/>
              <a:t>The Science of Map Making: </a:t>
            </a:r>
            <a:r>
              <a:rPr lang="en-US" sz="1400" i="1" dirty="0" smtClean="0">
                <a:solidFill>
                  <a:srgbClr val="FF0000"/>
                </a:solidFill>
                <a:latin typeface="Arial" panose="020B0604020202020204" pitchFamily="34" charset="0"/>
                <a:cs typeface="Arial" panose="020B0604020202020204" pitchFamily="34" charset="0"/>
              </a:rPr>
              <a:t>Abstraction, Simplification and Generalization</a:t>
            </a:r>
            <a:endParaRPr lang="en-US" sz="1400" i="1" dirty="0" smtClean="0">
              <a:solidFill>
                <a:srgbClr val="FF0000"/>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8003" y="1629000"/>
            <a:ext cx="6222971" cy="4027881"/>
          </a:xfrm>
          <a:prstGeom prst="rect">
            <a:avLst/>
          </a:prstGeom>
        </p:spPr>
      </p:pic>
      <p:sp>
        <p:nvSpPr>
          <p:cNvPr id="5" name="TextBox 4"/>
          <p:cNvSpPr txBox="1"/>
          <p:nvPr/>
        </p:nvSpPr>
        <p:spPr>
          <a:xfrm>
            <a:off x="4180464" y="926403"/>
            <a:ext cx="4138047"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FEATURE ATTRIBUTES</a:t>
            </a:r>
            <a:endParaRPr lang="en-US" sz="2000" dirty="0">
              <a:latin typeface="Arial" panose="020B0604020202020204" pitchFamily="34" charset="0"/>
              <a:cs typeface="Arial" panose="020B0604020202020204" pitchFamily="34" charset="0"/>
            </a:endParaRPr>
          </a:p>
        </p:txBody>
      </p:sp>
      <p:sp>
        <p:nvSpPr>
          <p:cNvPr id="6" name="TextBox 5"/>
          <p:cNvSpPr txBox="1"/>
          <p:nvPr/>
        </p:nvSpPr>
        <p:spPr>
          <a:xfrm>
            <a:off x="759417" y="3084162"/>
            <a:ext cx="2185261" cy="830997"/>
          </a:xfrm>
          <a:prstGeom prst="rect">
            <a:avLst/>
          </a:prstGeom>
          <a:noFill/>
        </p:spPr>
        <p:txBody>
          <a:bodyPr wrap="square" rtlCol="0">
            <a:spAutoFit/>
          </a:bodyPr>
          <a:lstStyle/>
          <a:p>
            <a:pPr algn="ctr"/>
            <a:r>
              <a:rPr lang="en-US" sz="2400" b="1" dirty="0" smtClean="0"/>
              <a:t>DATA </a:t>
            </a:r>
          </a:p>
          <a:p>
            <a:pPr algn="ctr"/>
            <a:r>
              <a:rPr lang="en-US" sz="2400" b="1" dirty="0" smtClean="0"/>
              <a:t>TABLE</a:t>
            </a:r>
            <a:endParaRPr lang="en-US" sz="2400" b="1" dirty="0"/>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813738" y="6226767"/>
            <a:ext cx="1123950" cy="476250"/>
          </a:xfrm>
          <a:prstGeom prst="rect">
            <a:avLst/>
          </a:prstGeom>
        </p:spPr>
      </p:pic>
    </p:spTree>
    <p:extLst>
      <p:ext uri="{BB962C8B-B14F-4D97-AF65-F5344CB8AC3E}">
        <p14:creationId xmlns:p14="http://schemas.microsoft.com/office/powerpoint/2010/main" val="35410306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1776" y="1813082"/>
            <a:ext cx="10976154" cy="4448231"/>
          </a:xfrm>
          <a:prstGeom prst="rect">
            <a:avLst/>
          </a:prstGeom>
        </p:spPr>
      </p:pic>
      <p:sp>
        <p:nvSpPr>
          <p:cNvPr id="3" name="Rectangle 2"/>
          <p:cNvSpPr/>
          <p:nvPr/>
        </p:nvSpPr>
        <p:spPr>
          <a:xfrm>
            <a:off x="1374183" y="347137"/>
            <a:ext cx="8947688" cy="307777"/>
          </a:xfrm>
          <a:prstGeom prst="rect">
            <a:avLst/>
          </a:prstGeom>
        </p:spPr>
        <p:txBody>
          <a:bodyPr wrap="square">
            <a:spAutoFit/>
          </a:bodyPr>
          <a:lstStyle/>
          <a:p>
            <a:r>
              <a:rPr lang="en-US" sz="1400" dirty="0" smtClean="0"/>
              <a:t>The Science of Map Making: </a:t>
            </a:r>
            <a:r>
              <a:rPr lang="en-US" sz="1400" i="1" dirty="0" smtClean="0">
                <a:solidFill>
                  <a:srgbClr val="FF0000"/>
                </a:solidFill>
                <a:latin typeface="Arial" panose="020B0604020202020204" pitchFamily="34" charset="0"/>
                <a:cs typeface="Arial" panose="020B0604020202020204" pitchFamily="34" charset="0"/>
              </a:rPr>
              <a:t>Abstraction, Simplification and Generalization</a:t>
            </a:r>
            <a:endParaRPr lang="en-US" sz="1400" i="1" dirty="0" smtClean="0">
              <a:solidFill>
                <a:srgbClr val="FF0000"/>
              </a:solidFill>
            </a:endParaRPr>
          </a:p>
        </p:txBody>
      </p:sp>
      <p:sp>
        <p:nvSpPr>
          <p:cNvPr id="4" name="TextBox 3"/>
          <p:cNvSpPr txBox="1"/>
          <p:nvPr/>
        </p:nvSpPr>
        <p:spPr>
          <a:xfrm>
            <a:off x="2820924" y="1033943"/>
            <a:ext cx="6850251" cy="400110"/>
          </a:xfrm>
          <a:prstGeom prst="rect">
            <a:avLst/>
          </a:prstGeom>
          <a:noFill/>
        </p:spPr>
        <p:txBody>
          <a:bodyPr wrap="square" rtlCol="0">
            <a:spAutoFit/>
          </a:bodyPr>
          <a:lstStyle/>
          <a:p>
            <a:pPr algn="ctr"/>
            <a:r>
              <a:rPr lang="en-US" sz="2000" b="1" dirty="0" smtClean="0">
                <a:latin typeface="Arial" panose="020B0604020202020204" pitchFamily="34" charset="0"/>
                <a:cs typeface="Arial" panose="020B0604020202020204" pitchFamily="34" charset="0"/>
              </a:rPr>
              <a:t>Features and Attributes Linked in a Thematic Map</a:t>
            </a:r>
            <a:endParaRPr lang="en-US" sz="20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259718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7361" y="175670"/>
            <a:ext cx="7199407" cy="523220"/>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sz="2800" dirty="0" smtClean="0">
                <a:latin typeface="Arial" panose="020B0604020202020204" pitchFamily="34" charset="0"/>
                <a:cs typeface="Arial" panose="020B0604020202020204" pitchFamily="34" charset="0"/>
              </a:rPr>
              <a:t>Strategies of Symbolization</a:t>
            </a:r>
            <a:endParaRPr lang="en-US" sz="2800" dirty="0" smtClean="0">
              <a:latin typeface="Arial" panose="020B0604020202020204" pitchFamily="34" charset="0"/>
              <a:cs typeface="Arial" panose="020B0604020202020204" pitchFamily="34" charset="0"/>
            </a:endParaRPr>
          </a:p>
        </p:txBody>
      </p:sp>
      <p:sp>
        <p:nvSpPr>
          <p:cNvPr id="4" name="TextBox 3"/>
          <p:cNvSpPr txBox="1"/>
          <p:nvPr/>
        </p:nvSpPr>
        <p:spPr>
          <a:xfrm>
            <a:off x="2087104" y="882234"/>
            <a:ext cx="6839919" cy="830997"/>
          </a:xfrm>
          <a:prstGeom prst="rect">
            <a:avLst/>
          </a:prstGeom>
          <a:noFill/>
        </p:spPr>
        <p:txBody>
          <a:bodyPr wrap="square" rtlCol="0">
            <a:spAutoFit/>
          </a:bodyPr>
          <a:lstStyle/>
          <a:p>
            <a:pPr algn="ctr"/>
            <a:r>
              <a:rPr lang="en-US" sz="4800" dirty="0" smtClean="0">
                <a:latin typeface="Chiller" panose="04020404031007020602" pitchFamily="82" charset="0"/>
              </a:rPr>
              <a:t>IT ALL DEPENDS ON THE DATA!</a:t>
            </a:r>
            <a:endParaRPr lang="en-US" sz="4800" dirty="0">
              <a:latin typeface="Chiller" panose="04020404031007020602" pitchFamily="82" charset="0"/>
            </a:endParaRPr>
          </a:p>
        </p:txBody>
      </p:sp>
      <p:sp>
        <p:nvSpPr>
          <p:cNvPr id="5" name="TextBox 4"/>
          <p:cNvSpPr txBox="1"/>
          <p:nvPr/>
        </p:nvSpPr>
        <p:spPr>
          <a:xfrm>
            <a:off x="4171626" y="1896576"/>
            <a:ext cx="3098591" cy="1877437"/>
          </a:xfrm>
          <a:prstGeom prst="rect">
            <a:avLst/>
          </a:prstGeom>
          <a:noFill/>
        </p:spPr>
        <p:txBody>
          <a:bodyPr wrap="square" rtlCol="0">
            <a:spAutoFit/>
          </a:bodyPr>
          <a:lstStyle/>
          <a:p>
            <a:r>
              <a:rPr lang="en-US" sz="3200" dirty="0" smtClean="0">
                <a:latin typeface="Arial" panose="020B0604020202020204" pitchFamily="34" charset="0"/>
                <a:cs typeface="Arial" panose="020B0604020202020204" pitchFamily="34" charset="0"/>
              </a:rPr>
              <a:t>Feature Type?</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Points</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Lines</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Polygons</a:t>
            </a:r>
            <a:endParaRPr lang="en-US" sz="2800" i="1" dirty="0">
              <a:latin typeface="Arial" panose="020B0604020202020204" pitchFamily="34" charset="0"/>
              <a:cs typeface="Arial" panose="020B0604020202020204" pitchFamily="34" charset="0"/>
            </a:endParaRPr>
          </a:p>
        </p:txBody>
      </p:sp>
      <p:sp>
        <p:nvSpPr>
          <p:cNvPr id="6" name="Rectangle 5"/>
          <p:cNvSpPr/>
          <p:nvPr/>
        </p:nvSpPr>
        <p:spPr>
          <a:xfrm>
            <a:off x="4171626" y="4038851"/>
            <a:ext cx="3129588" cy="2308324"/>
          </a:xfrm>
          <a:prstGeom prst="rect">
            <a:avLst/>
          </a:prstGeom>
        </p:spPr>
        <p:txBody>
          <a:bodyPr wrap="square">
            <a:spAutoFit/>
          </a:bodyPr>
          <a:lstStyle/>
          <a:p>
            <a:r>
              <a:rPr lang="en-US" sz="3200" dirty="0" smtClean="0">
                <a:latin typeface="Arial" panose="020B0604020202020204" pitchFamily="34" charset="0"/>
                <a:cs typeface="Arial" panose="020B0604020202020204" pitchFamily="34" charset="0"/>
              </a:rPr>
              <a:t>Attribute Type?</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Nominal</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Ordinal</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Interval</a:t>
            </a:r>
          </a:p>
          <a:p>
            <a:pPr marL="742950" lvl="1" indent="-285750">
              <a:buFont typeface="Arial" panose="020B0604020202020204" pitchFamily="34" charset="0"/>
              <a:buChar char="•"/>
            </a:pPr>
            <a:r>
              <a:rPr lang="en-US" sz="2800" i="1" dirty="0" smtClean="0">
                <a:latin typeface="Arial" panose="020B0604020202020204" pitchFamily="34" charset="0"/>
                <a:cs typeface="Arial" panose="020B0604020202020204" pitchFamily="34" charset="0"/>
              </a:rPr>
              <a:t>Ratio</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6869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mph" presetSubtype="0" grpId="0" nodeType="clickEffect">
                                  <p:stCondLst>
                                    <p:cond delay="1000"/>
                                  </p:stCondLst>
                                  <p:iterate type="lt">
                                    <p:tmAbs val="25"/>
                                  </p:iterate>
                                  <p:childTnLst>
                                    <p:set>
                                      <p:cBhvr override="childStyle">
                                        <p:cTn id="6" dur="2500"/>
                                        <p:tgtEl>
                                          <p:spTgt spid="4"/>
                                        </p:tgtEl>
                                        <p:attrNameLst>
                                          <p:attrName>style.fontWeight</p:attrName>
                                        </p:attrNameLst>
                                      </p:cBhvr>
                                      <p:to>
                                        <p:strVal val="bold"/>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15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2000"/>
                                  </p:st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2000"/>
                                        <p:tgtEl>
                                          <p:spTgt spid="6">
                                            <p:txEl>
                                              <p:pRg st="0" end="0"/>
                                            </p:txEl>
                                          </p:spTgt>
                                        </p:tgtEl>
                                      </p:cBhvr>
                                    </p:animEffect>
                                  </p:childTnLst>
                                </p:cTn>
                              </p:par>
                              <p:par>
                                <p:cTn id="17" presetID="10" presetClass="entr" presetSubtype="0" fill="hold" nodeType="withEffect">
                                  <p:stCondLst>
                                    <p:cond delay="200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2000"/>
                                        <p:tgtEl>
                                          <p:spTgt spid="6">
                                            <p:txEl>
                                              <p:pRg st="1" end="1"/>
                                            </p:txEl>
                                          </p:spTgt>
                                        </p:tgtEl>
                                      </p:cBhvr>
                                    </p:animEffect>
                                  </p:childTnLst>
                                </p:cTn>
                              </p:par>
                              <p:par>
                                <p:cTn id="20" presetID="10" presetClass="entr" presetSubtype="0" fill="hold" nodeType="withEffect">
                                  <p:stCondLst>
                                    <p:cond delay="2000"/>
                                  </p:stCondLst>
                                  <p:childTnLst>
                                    <p:set>
                                      <p:cBhvr>
                                        <p:cTn id="21" dur="1" fill="hold">
                                          <p:stCondLst>
                                            <p:cond delay="0"/>
                                          </p:stCondLst>
                                        </p:cTn>
                                        <p:tgtEl>
                                          <p:spTgt spid="6">
                                            <p:txEl>
                                              <p:pRg st="2" end="2"/>
                                            </p:txEl>
                                          </p:spTgt>
                                        </p:tgtEl>
                                        <p:attrNameLst>
                                          <p:attrName>style.visibility</p:attrName>
                                        </p:attrNameLst>
                                      </p:cBhvr>
                                      <p:to>
                                        <p:strVal val="visible"/>
                                      </p:to>
                                    </p:set>
                                    <p:animEffect transition="in" filter="fade">
                                      <p:cBhvr>
                                        <p:cTn id="22" dur="2000"/>
                                        <p:tgtEl>
                                          <p:spTgt spid="6">
                                            <p:txEl>
                                              <p:pRg st="2" end="2"/>
                                            </p:txEl>
                                          </p:spTgt>
                                        </p:tgtEl>
                                      </p:cBhvr>
                                    </p:animEffect>
                                  </p:childTnLst>
                                </p:cTn>
                              </p:par>
                              <p:par>
                                <p:cTn id="23" presetID="10" presetClass="entr" presetSubtype="0" fill="hold" nodeType="withEffect">
                                  <p:stCondLst>
                                    <p:cond delay="2000"/>
                                  </p:stCondLst>
                                  <p:childTnLst>
                                    <p:set>
                                      <p:cBhvr>
                                        <p:cTn id="24" dur="1" fill="hold">
                                          <p:stCondLst>
                                            <p:cond delay="0"/>
                                          </p:stCondLst>
                                        </p:cTn>
                                        <p:tgtEl>
                                          <p:spTgt spid="6">
                                            <p:txEl>
                                              <p:pRg st="3" end="3"/>
                                            </p:txEl>
                                          </p:spTgt>
                                        </p:tgtEl>
                                        <p:attrNameLst>
                                          <p:attrName>style.visibility</p:attrName>
                                        </p:attrNameLst>
                                      </p:cBhvr>
                                      <p:to>
                                        <p:strVal val="visible"/>
                                      </p:to>
                                    </p:set>
                                    <p:animEffect transition="in" filter="fade">
                                      <p:cBhvr>
                                        <p:cTn id="25" dur="2000"/>
                                        <p:tgtEl>
                                          <p:spTgt spid="6">
                                            <p:txEl>
                                              <p:pRg st="3" end="3"/>
                                            </p:txEl>
                                          </p:spTgt>
                                        </p:tgtEl>
                                      </p:cBhvr>
                                    </p:animEffect>
                                  </p:childTnLst>
                                </p:cTn>
                              </p:par>
                              <p:par>
                                <p:cTn id="26" presetID="10" presetClass="entr" presetSubtype="0" fill="hold" nodeType="withEffect">
                                  <p:stCondLst>
                                    <p:cond delay="200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2000"/>
                                        <p:tgtEl>
                                          <p:spTgt spid="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1133448" y="331527"/>
            <a:ext cx="5416094" cy="338554"/>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Strategies of Symbolization</a:t>
            </a:r>
          </a:p>
        </p:txBody>
      </p:sp>
      <p:graphicFrame>
        <p:nvGraphicFramePr>
          <p:cNvPr id="3" name="Table 2"/>
          <p:cNvGraphicFramePr>
            <a:graphicFrameLocks noGrp="1"/>
          </p:cNvGraphicFramePr>
          <p:nvPr>
            <p:extLst>
              <p:ext uri="{D42A27DB-BD31-4B8C-83A1-F6EECF244321}">
                <p14:modId xmlns:p14="http://schemas.microsoft.com/office/powerpoint/2010/main" val="2979677511"/>
              </p:ext>
            </p:extLst>
          </p:nvPr>
        </p:nvGraphicFramePr>
        <p:xfrm>
          <a:off x="1137422" y="3021093"/>
          <a:ext cx="9969192" cy="1454859"/>
        </p:xfrm>
        <a:graphic>
          <a:graphicData uri="http://schemas.openxmlformats.org/drawingml/2006/table">
            <a:tbl>
              <a:tblPr firstRow="1" firstCol="1" lastRow="1" lastCol="1" bandRow="1" bandCol="1">
                <a:tableStyleId>{2D5ABB26-0587-4C30-8999-92F81FD0307C}</a:tableStyleId>
              </a:tblPr>
              <a:tblGrid>
                <a:gridCol w="2492298"/>
                <a:gridCol w="2492298"/>
                <a:gridCol w="2492298"/>
                <a:gridCol w="2492298"/>
              </a:tblGrid>
              <a:tr h="1454859">
                <a:tc>
                  <a:txBody>
                    <a:bodyPr/>
                    <a:lstStyle/>
                    <a:p>
                      <a:pPr algn="ctr"/>
                      <a:r>
                        <a:rPr lang="en-US" sz="2400" dirty="0" smtClean="0">
                          <a:latin typeface="Arial" panose="020B0604020202020204" pitchFamily="34" charset="0"/>
                          <a:cs typeface="Arial" panose="020B0604020202020204" pitchFamily="34" charset="0"/>
                        </a:rPr>
                        <a:t>NOMINAL</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2400" dirty="0" smtClean="0">
                          <a:latin typeface="Arial" panose="020B0604020202020204" pitchFamily="34" charset="0"/>
                          <a:cs typeface="Arial" panose="020B0604020202020204" pitchFamily="34" charset="0"/>
                        </a:rPr>
                        <a:t>ORDINAL</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gradFill>
                      <a:gsLst>
                        <a:gs pos="0">
                          <a:schemeClr val="accent2">
                            <a:lumMod val="60000"/>
                            <a:lumOff val="40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a:r>
                        <a:rPr lang="en-US" sz="2400" dirty="0" smtClean="0">
                          <a:latin typeface="Arial" panose="020B0604020202020204" pitchFamily="34" charset="0"/>
                          <a:cs typeface="Arial" panose="020B0604020202020204" pitchFamily="34" charset="0"/>
                        </a:rPr>
                        <a:t>INTERVAL</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a:r>
                        <a:rPr lang="en-US" sz="2400" dirty="0" smtClean="0">
                          <a:latin typeface="Arial" panose="020B0604020202020204" pitchFamily="34" charset="0"/>
                          <a:cs typeface="Arial" panose="020B0604020202020204" pitchFamily="34" charset="0"/>
                        </a:rPr>
                        <a:t>RATIO</a:t>
                      </a:r>
                      <a:endParaRPr lang="en-US" sz="2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r>
            </a:tbl>
          </a:graphicData>
        </a:graphic>
      </p:graphicFrame>
      <p:sp>
        <p:nvSpPr>
          <p:cNvPr id="5" name="TextBox 4"/>
          <p:cNvSpPr txBox="1"/>
          <p:nvPr/>
        </p:nvSpPr>
        <p:spPr>
          <a:xfrm>
            <a:off x="1895707" y="935325"/>
            <a:ext cx="7895063" cy="584775"/>
          </a:xfrm>
          <a:prstGeom prst="rect">
            <a:avLst/>
          </a:prstGeom>
          <a:noFill/>
        </p:spPr>
        <p:txBody>
          <a:bodyPr wrap="square" rtlCol="0">
            <a:spAutoFit/>
          </a:bodyPr>
          <a:lstStyle/>
          <a:p>
            <a:pPr algn="ctr"/>
            <a:r>
              <a:rPr lang="en-US" sz="3200" dirty="0" smtClean="0">
                <a:latin typeface="Arial" panose="020B0604020202020204" pitchFamily="34" charset="0"/>
                <a:cs typeface="Arial" panose="020B0604020202020204" pitchFamily="34" charset="0"/>
              </a:rPr>
              <a:t>Attribute Data TYPES</a:t>
            </a:r>
            <a:endParaRPr lang="en-US" sz="3200" dirty="0">
              <a:latin typeface="Arial" panose="020B0604020202020204" pitchFamily="34" charset="0"/>
              <a:cs typeface="Arial" panose="020B0604020202020204" pitchFamily="34" charset="0"/>
            </a:endParaRPr>
          </a:p>
        </p:txBody>
      </p:sp>
      <p:sp>
        <p:nvSpPr>
          <p:cNvPr id="7" name="Left Bracket 6"/>
          <p:cNvSpPr/>
          <p:nvPr/>
        </p:nvSpPr>
        <p:spPr>
          <a:xfrm>
            <a:off x="1133448" y="1845083"/>
            <a:ext cx="3750786" cy="914400"/>
          </a:xfrm>
          <a:prstGeom prst="leftBracket">
            <a:avLst/>
          </a:prstGeom>
          <a:solidFill>
            <a:schemeClr val="accent2">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000" dirty="0">
              <a:latin typeface="Arial" panose="020B0604020202020204" pitchFamily="34" charset="0"/>
              <a:cs typeface="Arial" panose="020B0604020202020204" pitchFamily="34" charset="0"/>
            </a:endParaRPr>
          </a:p>
        </p:txBody>
      </p:sp>
      <p:sp>
        <p:nvSpPr>
          <p:cNvPr id="8" name="TextBox 7"/>
          <p:cNvSpPr txBox="1"/>
          <p:nvPr/>
        </p:nvSpPr>
        <p:spPr>
          <a:xfrm>
            <a:off x="1637241" y="2098964"/>
            <a:ext cx="2743200" cy="523220"/>
          </a:xfrm>
          <a:prstGeom prst="rect">
            <a:avLst/>
          </a:prstGeom>
          <a:solidFill>
            <a:schemeClr val="accent2">
              <a:lumMod val="60000"/>
              <a:lumOff val="40000"/>
            </a:schemeClr>
          </a:solidFill>
        </p:spPr>
        <p:txBody>
          <a:bodyPr wrap="square" rtlCol="0">
            <a:spAutoFit/>
          </a:bodyPr>
          <a:lstStyle/>
          <a:p>
            <a:r>
              <a:rPr lang="en-US" sz="2800" dirty="0" smtClean="0">
                <a:latin typeface="Arial" panose="020B0604020202020204" pitchFamily="34" charset="0"/>
                <a:cs typeface="Arial" panose="020B0604020202020204" pitchFamily="34" charset="0"/>
              </a:rPr>
              <a:t>CATEGORICAL </a:t>
            </a:r>
            <a:endParaRPr lang="en-US" sz="2800" dirty="0">
              <a:latin typeface="Arial" panose="020B0604020202020204" pitchFamily="34" charset="0"/>
              <a:cs typeface="Arial" panose="020B0604020202020204" pitchFamily="34" charset="0"/>
            </a:endParaRPr>
          </a:p>
        </p:txBody>
      </p:sp>
      <p:sp>
        <p:nvSpPr>
          <p:cNvPr id="9" name="Right Bracket 8"/>
          <p:cNvSpPr/>
          <p:nvPr/>
        </p:nvSpPr>
        <p:spPr>
          <a:xfrm>
            <a:off x="5196468" y="4705815"/>
            <a:ext cx="5932449" cy="1115122"/>
          </a:xfrm>
          <a:prstGeom prst="rightBracket">
            <a:avLst/>
          </a:prstGeom>
          <a:solidFill>
            <a:schemeClr val="accent1">
              <a:lumMod val="60000"/>
              <a:lumOff val="40000"/>
            </a:schemeClr>
          </a:solidFill>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5843238" y="5001766"/>
            <a:ext cx="4148254"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NUMERIC</a:t>
            </a:r>
            <a:endParaRPr lang="en-US" sz="2800" dirty="0">
              <a:latin typeface="Arial" panose="020B0604020202020204" pitchFamily="34" charset="0"/>
              <a:cs typeface="Arial" panose="020B0604020202020204" pitchFamily="34" charset="0"/>
            </a:endParaRPr>
          </a:p>
        </p:txBody>
      </p:sp>
      <p:sp>
        <p:nvSpPr>
          <p:cNvPr id="11" name="TextBox 10"/>
          <p:cNvSpPr txBox="1"/>
          <p:nvPr/>
        </p:nvSpPr>
        <p:spPr>
          <a:xfrm>
            <a:off x="1133448" y="4770933"/>
            <a:ext cx="2276179" cy="461665"/>
          </a:xfrm>
          <a:prstGeom prst="rect">
            <a:avLst/>
          </a:prstGeom>
          <a:noFill/>
        </p:spPr>
        <p:txBody>
          <a:bodyPr wrap="square" rtlCol="0">
            <a:spAutoFit/>
          </a:bodyPr>
          <a:lstStyle/>
          <a:p>
            <a:r>
              <a:rPr lang="en-US" sz="2400"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Qualitative</a:t>
            </a:r>
            <a:endParaRPr lang="en-US" sz="24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p:txBody>
      </p:sp>
      <p:sp>
        <p:nvSpPr>
          <p:cNvPr id="12" name="TextBox 11"/>
          <p:cNvSpPr txBox="1"/>
          <p:nvPr/>
        </p:nvSpPr>
        <p:spPr>
          <a:xfrm>
            <a:off x="8804172" y="2337348"/>
            <a:ext cx="2324745" cy="461665"/>
          </a:xfrm>
          <a:prstGeom prst="rect">
            <a:avLst/>
          </a:prstGeom>
          <a:noFill/>
        </p:spPr>
        <p:txBody>
          <a:bodyPr wrap="square" rtlCol="0">
            <a:spAutoFit/>
          </a:bodyPr>
          <a:lstStyle/>
          <a:p>
            <a:r>
              <a:rPr lang="en-US" sz="2400" dirty="0" smtClean="0">
                <a:solidFill>
                  <a:srgbClr val="C00000"/>
                </a:solidFill>
                <a:latin typeface="Cambria Math" panose="02040503050406030204" pitchFamily="18" charset="0"/>
                <a:ea typeface="Cambria Math" panose="02040503050406030204" pitchFamily="18" charset="0"/>
                <a:cs typeface="Times New Roman" panose="02020603050405020304" pitchFamily="18" charset="0"/>
              </a:rPr>
              <a:t>Quantitative</a:t>
            </a:r>
            <a:endParaRPr lang="en-US" sz="2400" dirty="0">
              <a:solidFill>
                <a:srgbClr val="C00000"/>
              </a:solidFill>
              <a:latin typeface="Cambria Math" panose="02040503050406030204" pitchFamily="18" charset="0"/>
              <a:ea typeface="Cambria Math"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115367090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264544057"/>
              </p:ext>
            </p:extLst>
          </p:nvPr>
        </p:nvGraphicFramePr>
        <p:xfrm>
          <a:off x="1898185" y="892099"/>
          <a:ext cx="8873892" cy="5776332"/>
        </p:xfrm>
        <a:graphic>
          <a:graphicData uri="http://schemas.openxmlformats.org/drawingml/2006/table">
            <a:tbl>
              <a:tblPr firstRow="1" bandRow="1">
                <a:tableStyleId>{5C22544A-7EE6-4342-B048-85BDC9FD1C3A}</a:tableStyleId>
              </a:tblPr>
              <a:tblGrid>
                <a:gridCol w="2957964"/>
                <a:gridCol w="2957964"/>
                <a:gridCol w="2957964"/>
              </a:tblGrid>
              <a:tr h="1444083">
                <a:tc>
                  <a:txBody>
                    <a:bodyPr/>
                    <a:lstStyle/>
                    <a:p>
                      <a:pPr algn="ctr"/>
                      <a:r>
                        <a:rPr lang="en-US" sz="2400" dirty="0" smtClean="0">
                          <a:solidFill>
                            <a:srgbClr val="FF0000"/>
                          </a:solidFill>
                          <a:latin typeface="Arial" panose="020B0604020202020204" pitchFamily="34" charset="0"/>
                          <a:cs typeface="Arial" panose="020B0604020202020204" pitchFamily="34" charset="0"/>
                        </a:rPr>
                        <a:t>FEATURE TYPE</a:t>
                      </a:r>
                      <a:endParaRPr lang="en-US" sz="2400" dirty="0">
                        <a:latin typeface="Arial" panose="020B0604020202020204" pitchFamily="34" charset="0"/>
                        <a:cs typeface="Arial" panose="020B0604020202020204" pitchFamily="34" charset="0"/>
                      </a:endParaRPr>
                    </a:p>
                  </a:txBody>
                  <a:tcPr anchor="ctr">
                    <a:no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CATEGORICAL</a:t>
                      </a:r>
                      <a:endParaRPr lang="en-US" sz="2400" dirty="0">
                        <a:solidFill>
                          <a:schemeClr val="tx1"/>
                        </a:solidFill>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NUMERIC</a:t>
                      </a:r>
                      <a:endParaRPr lang="en-US" sz="2400"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r h="1444083">
                <a:tc>
                  <a:txBody>
                    <a:bodyPr/>
                    <a:lstStyle/>
                    <a:p>
                      <a:pPr algn="ctr"/>
                      <a:r>
                        <a:rPr lang="en-US" sz="2400" b="1" dirty="0" smtClean="0">
                          <a:latin typeface="Arial" panose="020B0604020202020204" pitchFamily="34" charset="0"/>
                          <a:cs typeface="Arial" panose="020B0604020202020204" pitchFamily="34" charset="0"/>
                        </a:rPr>
                        <a:t>POINTS</a:t>
                      </a:r>
                      <a:endParaRPr lang="en-US" sz="24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2800" b="1" dirty="0" smtClean="0">
                          <a:latin typeface="Arial" panose="020B0604020202020204" pitchFamily="34" charset="0"/>
                          <a:cs typeface="Arial" panose="020B0604020202020204" pitchFamily="34" charset="0"/>
                        </a:rPr>
                        <a:t>MARKERS</a:t>
                      </a:r>
                      <a:endParaRPr lang="en-US" sz="2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800" b="1" dirty="0" smtClean="0">
                          <a:latin typeface="Arial" panose="020B0604020202020204" pitchFamily="34" charset="0"/>
                          <a:cs typeface="Arial" panose="020B0604020202020204" pitchFamily="34" charset="0"/>
                        </a:rPr>
                        <a:t>GRADUATED</a:t>
                      </a:r>
                    </a:p>
                    <a:p>
                      <a:pPr algn="ctr"/>
                      <a:r>
                        <a:rPr lang="en-US" sz="2800" b="1" dirty="0" smtClean="0">
                          <a:latin typeface="Arial" panose="020B0604020202020204" pitchFamily="34" charset="0"/>
                          <a:cs typeface="Arial" panose="020B0604020202020204" pitchFamily="34" charset="0"/>
                        </a:rPr>
                        <a:t>SYMBOLS</a:t>
                      </a:r>
                      <a:endParaRPr lang="en-US" sz="2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r h="1444083">
                <a:tc>
                  <a:txBody>
                    <a:bodyPr/>
                    <a:lstStyle/>
                    <a:p>
                      <a:pPr algn="ctr"/>
                      <a:r>
                        <a:rPr lang="en-US" sz="2400" b="1" dirty="0" smtClean="0">
                          <a:latin typeface="Arial" panose="020B0604020202020204" pitchFamily="34" charset="0"/>
                          <a:cs typeface="Arial" panose="020B0604020202020204" pitchFamily="34" charset="0"/>
                        </a:rPr>
                        <a:t>LINES</a:t>
                      </a:r>
                      <a:endParaRPr lang="en-US" sz="2400" b="1" dirty="0">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n-US" sz="2800" b="1" dirty="0" smtClean="0">
                          <a:latin typeface="Arial" panose="020B0604020202020204" pitchFamily="34" charset="0"/>
                          <a:cs typeface="Arial" panose="020B0604020202020204" pitchFamily="34" charset="0"/>
                        </a:rPr>
                        <a:t>LINE</a:t>
                      </a:r>
                    </a:p>
                    <a:p>
                      <a:pPr algn="ctr"/>
                      <a:r>
                        <a:rPr lang="en-US" sz="2000" b="1" dirty="0" smtClean="0">
                          <a:latin typeface="Arial" panose="020B0604020202020204" pitchFamily="34" charset="0"/>
                          <a:cs typeface="Arial" panose="020B0604020202020204" pitchFamily="34" charset="0"/>
                        </a:rPr>
                        <a:t>STYLES/COLORS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800" b="1" dirty="0" smtClean="0">
                          <a:latin typeface="Arial" panose="020B0604020202020204" pitchFamily="34" charset="0"/>
                          <a:cs typeface="Arial" panose="020B0604020202020204" pitchFamily="34" charset="0"/>
                        </a:rPr>
                        <a:t>LINE</a:t>
                      </a:r>
                    </a:p>
                    <a:p>
                      <a:pPr algn="ctr"/>
                      <a:r>
                        <a:rPr lang="en-US" sz="2800" b="1" dirty="0" smtClean="0">
                          <a:latin typeface="Arial" panose="020B0604020202020204" pitchFamily="34" charset="0"/>
                          <a:cs typeface="Arial" panose="020B0604020202020204" pitchFamily="34" charset="0"/>
                        </a:rPr>
                        <a:t>THICKNESS</a:t>
                      </a:r>
                      <a:endParaRPr lang="en-US" sz="2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r h="1444083">
                <a:tc>
                  <a:txBody>
                    <a:bodyPr/>
                    <a:lstStyle/>
                    <a:p>
                      <a:pPr algn="ctr"/>
                      <a:r>
                        <a:rPr lang="en-US" sz="2400" b="1" dirty="0" smtClean="0">
                          <a:latin typeface="Arial" panose="020B0604020202020204" pitchFamily="34" charset="0"/>
                          <a:cs typeface="Arial" panose="020B0604020202020204" pitchFamily="34" charset="0"/>
                        </a:rPr>
                        <a:t>AREAS</a:t>
                      </a:r>
                      <a:endParaRPr lang="en-US" sz="2400" b="1" dirty="0">
                        <a:latin typeface="Arial" panose="020B0604020202020204" pitchFamily="34" charset="0"/>
                        <a:cs typeface="Arial" panose="020B0604020202020204" pitchFamily="34" charset="0"/>
                      </a:endParaRPr>
                    </a:p>
                  </a:txBody>
                  <a:tcPr anchor="ctr">
                    <a:solidFill>
                      <a:schemeClr val="accent4">
                        <a:lumMod val="50000"/>
                      </a:schemeClr>
                    </a:solidFill>
                  </a:tcPr>
                </a:tc>
                <a:tc>
                  <a:txBody>
                    <a:bodyPr/>
                    <a:lstStyle/>
                    <a:p>
                      <a:pPr algn="ctr"/>
                      <a:r>
                        <a:rPr lang="en-US" sz="2000" b="1" dirty="0" smtClean="0">
                          <a:latin typeface="Arial" panose="020B0604020202020204" pitchFamily="34" charset="0"/>
                          <a:cs typeface="Arial" panose="020B0604020202020204" pitchFamily="34" charset="0"/>
                        </a:rPr>
                        <a:t>PATTERNS/COLORS</a:t>
                      </a:r>
                    </a:p>
                    <a:p>
                      <a:pPr algn="ctr"/>
                      <a:r>
                        <a:rPr lang="en-US" sz="2800" b="1" dirty="0" smtClean="0">
                          <a:latin typeface="Arial" panose="020B0604020202020204" pitchFamily="34" charset="0"/>
                          <a:cs typeface="Arial" panose="020B0604020202020204" pitchFamily="34" charset="0"/>
                        </a:rPr>
                        <a:t>FILL</a:t>
                      </a:r>
                      <a:endParaRPr lang="en-US" sz="2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400" b="1" dirty="0" smtClean="0"/>
                        <a:t>PATTERN/COLOR</a:t>
                      </a:r>
                    </a:p>
                    <a:p>
                      <a:pPr algn="ctr"/>
                      <a:r>
                        <a:rPr lang="en-US" sz="2800" b="1" dirty="0" smtClean="0">
                          <a:latin typeface="Arial" panose="020B0604020202020204" pitchFamily="34" charset="0"/>
                          <a:cs typeface="Arial" panose="020B0604020202020204" pitchFamily="34" charset="0"/>
                        </a:rPr>
                        <a:t>RAMP</a:t>
                      </a:r>
                      <a:endParaRPr lang="en-US" sz="2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bl>
          </a:graphicData>
        </a:graphic>
      </p:graphicFrame>
      <p:sp>
        <p:nvSpPr>
          <p:cNvPr id="5" name="TextBox 4"/>
          <p:cNvSpPr txBox="1"/>
          <p:nvPr/>
        </p:nvSpPr>
        <p:spPr>
          <a:xfrm>
            <a:off x="3702205" y="178420"/>
            <a:ext cx="6400800" cy="584775"/>
          </a:xfrm>
          <a:prstGeom prst="rect">
            <a:avLst/>
          </a:prstGeom>
          <a:noFill/>
        </p:spPr>
        <p:txBody>
          <a:bodyPr wrap="square" rtlCol="0">
            <a:spAutoFit/>
          </a:bodyPr>
          <a:lstStyle/>
          <a:p>
            <a:pPr algn="ctr"/>
            <a:r>
              <a:rPr lang="en-US" sz="3200" b="1" i="1" dirty="0" smtClean="0">
                <a:latin typeface="Arial" panose="020B0604020202020204" pitchFamily="34" charset="0"/>
                <a:cs typeface="Arial" panose="020B0604020202020204" pitchFamily="34" charset="0"/>
              </a:rPr>
              <a:t>MAP SYMBOLS</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8081899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12148" y="976148"/>
            <a:ext cx="3710838" cy="2413821"/>
          </a:xfrm>
          <a:prstGeom prst="rect">
            <a:avLst/>
          </a:prstGeom>
        </p:spPr>
      </p:pic>
      <p:sp>
        <p:nvSpPr>
          <p:cNvPr id="3" name="Oval 2"/>
          <p:cNvSpPr/>
          <p:nvPr/>
        </p:nvSpPr>
        <p:spPr>
          <a:xfrm>
            <a:off x="812148" y="1204330"/>
            <a:ext cx="2564780" cy="131584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a:off x="812148" y="300411"/>
            <a:ext cx="5638082" cy="369332"/>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Strategies of Symbolization</a:t>
            </a:r>
            <a:endParaRPr lang="en-US"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6045" y="5151863"/>
            <a:ext cx="10076965" cy="137229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24527" y="1109783"/>
            <a:ext cx="4638442" cy="3217511"/>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2344" y="3924846"/>
            <a:ext cx="5189017" cy="804897"/>
          </a:xfrm>
          <a:prstGeom prst="rect">
            <a:avLst/>
          </a:prstGeom>
        </p:spPr>
      </p:pic>
    </p:spTree>
    <p:extLst>
      <p:ext uri="{BB962C8B-B14F-4D97-AF65-F5344CB8AC3E}">
        <p14:creationId xmlns:p14="http://schemas.microsoft.com/office/powerpoint/2010/main" val="47110048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76" y="211202"/>
            <a:ext cx="5638082" cy="369332"/>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Strategies of Symbolization</a:t>
            </a:r>
            <a:endParaRPr lang="en-US"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92668" y="820033"/>
            <a:ext cx="4053699" cy="263684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3390" y="1732360"/>
            <a:ext cx="2598025" cy="1350489"/>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8680" y="395867"/>
            <a:ext cx="4688982" cy="3203037"/>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914251" y="4103649"/>
            <a:ext cx="5917839" cy="2369517"/>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876" y="3696377"/>
            <a:ext cx="4277045" cy="2776789"/>
          </a:xfrm>
          <a:prstGeom prst="rect">
            <a:avLst/>
          </a:prstGeom>
        </p:spPr>
      </p:pic>
    </p:spTree>
    <p:extLst>
      <p:ext uri="{BB962C8B-B14F-4D97-AF65-F5344CB8AC3E}">
        <p14:creationId xmlns:p14="http://schemas.microsoft.com/office/powerpoint/2010/main" val="423873530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76" y="211202"/>
            <a:ext cx="5638082" cy="369332"/>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Strategies of Symbolization</a:t>
            </a:r>
            <a:endParaRPr lang="en-US"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635" y="820033"/>
            <a:ext cx="4421091" cy="28758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88256" y="2726176"/>
            <a:ext cx="2571510" cy="1336706"/>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91391" y="395868"/>
            <a:ext cx="5601397" cy="2860288"/>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635" y="4359300"/>
            <a:ext cx="5238750" cy="1609725"/>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2105" y="3740175"/>
            <a:ext cx="3486150" cy="2228850"/>
          </a:xfrm>
          <a:prstGeom prst="rect">
            <a:avLst/>
          </a:prstGeom>
        </p:spPr>
      </p:pic>
    </p:spTree>
    <p:extLst>
      <p:ext uri="{BB962C8B-B14F-4D97-AF65-F5344CB8AC3E}">
        <p14:creationId xmlns:p14="http://schemas.microsoft.com/office/powerpoint/2010/main" val="212226525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76" y="211202"/>
            <a:ext cx="5638082" cy="369332"/>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Strategies of Symbolization</a:t>
            </a:r>
            <a:endParaRPr lang="en-US"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635" y="820033"/>
            <a:ext cx="4421091" cy="28758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3356" y="1254214"/>
            <a:ext cx="2287513" cy="11890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3580" y="3942211"/>
            <a:ext cx="5200650" cy="2828925"/>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583905" y="190897"/>
            <a:ext cx="2173183" cy="3646641"/>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97152" y="4130040"/>
            <a:ext cx="2430966" cy="2453268"/>
          </a:xfrm>
          <a:prstGeom prst="rect">
            <a:avLst/>
          </a:prstGeom>
        </p:spPr>
      </p:pic>
    </p:spTree>
    <p:extLst>
      <p:ext uri="{BB962C8B-B14F-4D97-AF65-F5344CB8AC3E}">
        <p14:creationId xmlns:p14="http://schemas.microsoft.com/office/powerpoint/2010/main" val="18454272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78899" y="1543988"/>
            <a:ext cx="9203961" cy="2585323"/>
          </a:xfrm>
          <a:prstGeom prst="rect">
            <a:avLst/>
          </a:prstGeom>
          <a:noFill/>
        </p:spPr>
        <p:txBody>
          <a:bodyPr wrap="square" rtlCol="0">
            <a:spAutoFit/>
          </a:bodyPr>
          <a:lstStyle/>
          <a:p>
            <a:r>
              <a:rPr lang="en-US" sz="4800" dirty="0" smtClean="0"/>
              <a:t>Cartography is the discipline dealing with the conception, production, dissemination and study of maps </a:t>
            </a:r>
            <a:r>
              <a:rPr lang="en-US" dirty="0" smtClean="0"/>
              <a:t>(I.C.A. in Anonymous 1992).</a:t>
            </a:r>
            <a:endParaRPr lang="en-US" dirty="0"/>
          </a:p>
        </p:txBody>
      </p:sp>
    </p:spTree>
    <p:extLst>
      <p:ext uri="{BB962C8B-B14F-4D97-AF65-F5344CB8AC3E}">
        <p14:creationId xmlns:p14="http://schemas.microsoft.com/office/powerpoint/2010/main" val="17720820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76" y="211202"/>
            <a:ext cx="5638082" cy="369332"/>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Strategies of Symbolization</a:t>
            </a:r>
            <a:endParaRPr lang="en-US"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635" y="820033"/>
            <a:ext cx="4421091" cy="28758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45658" y="2012497"/>
            <a:ext cx="2287513" cy="118908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7871" y="3998563"/>
            <a:ext cx="4405916" cy="266307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7407" y="3998563"/>
            <a:ext cx="4476330" cy="2526709"/>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25789" y="413069"/>
            <a:ext cx="4919566" cy="3198855"/>
          </a:xfrm>
          <a:prstGeom prst="rect">
            <a:avLst/>
          </a:prstGeom>
        </p:spPr>
      </p:pic>
    </p:spTree>
    <p:extLst>
      <p:ext uri="{BB962C8B-B14F-4D97-AF65-F5344CB8AC3E}">
        <p14:creationId xmlns:p14="http://schemas.microsoft.com/office/powerpoint/2010/main" val="38728186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9876" y="211202"/>
            <a:ext cx="5638082" cy="369332"/>
          </a:xfrm>
          <a:prstGeom prst="rect">
            <a:avLst/>
          </a:prstGeom>
        </p:spPr>
        <p:txBody>
          <a:bodyPr wrap="non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Strategies of Symbolization</a:t>
            </a:r>
            <a:endParaRPr lang="en-US" dirty="0" smtClean="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10635" y="820033"/>
            <a:ext cx="4421091" cy="2875826"/>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1156" y="2746278"/>
            <a:ext cx="2287513" cy="118908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05234" y="569318"/>
            <a:ext cx="4168721" cy="312654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310635" y="4141195"/>
            <a:ext cx="4752975" cy="2543175"/>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20102" y="4038276"/>
            <a:ext cx="3738984" cy="2749012"/>
          </a:xfrm>
          <a:prstGeom prst="rect">
            <a:avLst/>
          </a:prstGeom>
        </p:spPr>
      </p:pic>
    </p:spTree>
    <p:extLst>
      <p:ext uri="{BB962C8B-B14F-4D97-AF65-F5344CB8AC3E}">
        <p14:creationId xmlns:p14="http://schemas.microsoft.com/office/powerpoint/2010/main" val="100463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803529054"/>
              </p:ext>
            </p:extLst>
          </p:nvPr>
        </p:nvGraphicFramePr>
        <p:xfrm>
          <a:off x="2014781" y="1615603"/>
          <a:ext cx="8258706" cy="4381744"/>
        </p:xfrm>
        <a:graphic>
          <a:graphicData uri="http://schemas.openxmlformats.org/drawingml/2006/table">
            <a:tbl>
              <a:tblPr firstRow="1" bandRow="1">
                <a:tableStyleId>{5C22544A-7EE6-4342-B048-85BDC9FD1C3A}</a:tableStyleId>
              </a:tblPr>
              <a:tblGrid>
                <a:gridCol w="2752902"/>
                <a:gridCol w="2752902"/>
                <a:gridCol w="2752902"/>
              </a:tblGrid>
              <a:tr h="1053755">
                <a:tc>
                  <a:txBody>
                    <a:bodyPr/>
                    <a:lstStyle/>
                    <a:p>
                      <a:pPr algn="ctr"/>
                      <a:r>
                        <a:rPr lang="en-US" sz="2400" dirty="0" smtClean="0">
                          <a:solidFill>
                            <a:srgbClr val="FF0000"/>
                          </a:solidFill>
                          <a:latin typeface="Arial" panose="020B0604020202020204" pitchFamily="34" charset="0"/>
                          <a:cs typeface="Arial" panose="020B0604020202020204" pitchFamily="34" charset="0"/>
                        </a:rPr>
                        <a:t>FEATURES </a:t>
                      </a:r>
                      <a:endParaRPr lang="en-US" sz="2400" dirty="0">
                        <a:latin typeface="Arial" panose="020B0604020202020204" pitchFamily="34" charset="0"/>
                        <a:cs typeface="Arial" panose="020B0604020202020204" pitchFamily="34" charset="0"/>
                      </a:endParaRPr>
                    </a:p>
                  </a:txBody>
                  <a:tcPr anchor="ctr">
                    <a:no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CATEGORICAL</a:t>
                      </a:r>
                    </a:p>
                    <a:p>
                      <a:pPr algn="ctr"/>
                      <a:r>
                        <a:rPr lang="en-US" sz="2400" dirty="0" smtClean="0">
                          <a:solidFill>
                            <a:schemeClr val="tx1"/>
                          </a:solidFill>
                          <a:latin typeface="Arial" panose="020B0604020202020204" pitchFamily="34" charset="0"/>
                          <a:cs typeface="Arial" panose="020B0604020202020204" pitchFamily="34" charset="0"/>
                        </a:rPr>
                        <a:t>Attribute</a:t>
                      </a:r>
                      <a:endParaRPr lang="en-US" sz="2400" dirty="0">
                        <a:solidFill>
                          <a:schemeClr val="tx1"/>
                        </a:solidFill>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400" dirty="0" smtClean="0">
                          <a:solidFill>
                            <a:schemeClr val="tx1"/>
                          </a:solidFill>
                          <a:latin typeface="Arial" panose="020B0604020202020204" pitchFamily="34" charset="0"/>
                          <a:cs typeface="Arial" panose="020B0604020202020204" pitchFamily="34" charset="0"/>
                        </a:rPr>
                        <a:t>NUMERIC</a:t>
                      </a:r>
                    </a:p>
                    <a:p>
                      <a:pPr algn="ctr"/>
                      <a:r>
                        <a:rPr lang="en-US" sz="2400" dirty="0" smtClean="0">
                          <a:solidFill>
                            <a:schemeClr val="tx1"/>
                          </a:solidFill>
                          <a:latin typeface="Arial" panose="020B0604020202020204" pitchFamily="34" charset="0"/>
                          <a:cs typeface="Arial" panose="020B0604020202020204" pitchFamily="34" charset="0"/>
                        </a:rPr>
                        <a:t>Attribute</a:t>
                      </a:r>
                      <a:endParaRPr lang="en-US" sz="2400" dirty="0">
                        <a:solidFill>
                          <a:schemeClr val="tx1"/>
                        </a:solidFill>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r h="1053755">
                <a:tc>
                  <a:txBody>
                    <a:bodyPr/>
                    <a:lstStyle/>
                    <a:p>
                      <a:pPr algn="ctr"/>
                      <a:r>
                        <a:rPr lang="en-US" sz="2400" b="1" dirty="0" smtClean="0">
                          <a:latin typeface="Arial" panose="020B0604020202020204" pitchFamily="34" charset="0"/>
                          <a:cs typeface="Arial" panose="020B0604020202020204" pitchFamily="34" charset="0"/>
                        </a:rPr>
                        <a:t>POINTS</a:t>
                      </a:r>
                      <a:endParaRPr lang="en-US" sz="2400" b="1" dirty="0">
                        <a:latin typeface="Arial" panose="020B0604020202020204" pitchFamily="34" charset="0"/>
                        <a:cs typeface="Arial" panose="020B0604020202020204" pitchFamily="34" charset="0"/>
                      </a:endParaRPr>
                    </a:p>
                  </a:txBody>
                  <a:tcPr anchor="ctr">
                    <a:solidFill>
                      <a:schemeClr val="accent4">
                        <a:lumMod val="60000"/>
                        <a:lumOff val="40000"/>
                      </a:schemeClr>
                    </a:solidFill>
                  </a:tcPr>
                </a:tc>
                <a:tc>
                  <a:txBody>
                    <a:bodyPr/>
                    <a:lstStyle/>
                    <a:p>
                      <a:pPr algn="ctr"/>
                      <a:r>
                        <a:rPr lang="en-US" sz="2800" b="1" dirty="0" smtClean="0">
                          <a:latin typeface="Arial" panose="020B0604020202020204" pitchFamily="34" charset="0"/>
                          <a:cs typeface="Arial" panose="020B0604020202020204" pitchFamily="34" charset="0"/>
                        </a:rPr>
                        <a:t>MARKERS</a:t>
                      </a:r>
                      <a:endParaRPr lang="en-US" sz="2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800" b="1" dirty="0" smtClean="0">
                          <a:latin typeface="Arial" panose="020B0604020202020204" pitchFamily="34" charset="0"/>
                          <a:cs typeface="Arial" panose="020B0604020202020204" pitchFamily="34" charset="0"/>
                        </a:rPr>
                        <a:t>GRADUATED</a:t>
                      </a:r>
                    </a:p>
                    <a:p>
                      <a:pPr algn="ctr"/>
                      <a:r>
                        <a:rPr lang="en-US" sz="2800" b="1" dirty="0" smtClean="0">
                          <a:latin typeface="Arial" panose="020B0604020202020204" pitchFamily="34" charset="0"/>
                          <a:cs typeface="Arial" panose="020B0604020202020204" pitchFamily="34" charset="0"/>
                        </a:rPr>
                        <a:t>SYMBOLS</a:t>
                      </a:r>
                      <a:endParaRPr lang="en-US" sz="2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r h="1053755">
                <a:tc>
                  <a:txBody>
                    <a:bodyPr/>
                    <a:lstStyle/>
                    <a:p>
                      <a:pPr algn="ctr"/>
                      <a:r>
                        <a:rPr lang="en-US" sz="2400" b="1" dirty="0" smtClean="0">
                          <a:latin typeface="Arial" panose="020B0604020202020204" pitchFamily="34" charset="0"/>
                          <a:cs typeface="Arial" panose="020B0604020202020204" pitchFamily="34" charset="0"/>
                        </a:rPr>
                        <a:t>LINES</a:t>
                      </a:r>
                      <a:endParaRPr lang="en-US" sz="2400" b="1" dirty="0">
                        <a:latin typeface="Arial" panose="020B0604020202020204" pitchFamily="34" charset="0"/>
                        <a:cs typeface="Arial" panose="020B0604020202020204" pitchFamily="34" charset="0"/>
                      </a:endParaRPr>
                    </a:p>
                  </a:txBody>
                  <a:tcPr anchor="ctr">
                    <a:solidFill>
                      <a:schemeClr val="accent4">
                        <a:lumMod val="75000"/>
                      </a:schemeClr>
                    </a:solidFill>
                  </a:tcPr>
                </a:tc>
                <a:tc>
                  <a:txBody>
                    <a:bodyPr/>
                    <a:lstStyle/>
                    <a:p>
                      <a:pPr algn="ctr"/>
                      <a:r>
                        <a:rPr lang="en-US" sz="2800" b="1" dirty="0" smtClean="0">
                          <a:latin typeface="Arial" panose="020B0604020202020204" pitchFamily="34" charset="0"/>
                          <a:cs typeface="Arial" panose="020B0604020202020204" pitchFamily="34" charset="0"/>
                        </a:rPr>
                        <a:t>LINE</a:t>
                      </a:r>
                    </a:p>
                    <a:p>
                      <a:pPr algn="ctr"/>
                      <a:r>
                        <a:rPr lang="en-US" sz="2000" b="1" dirty="0" smtClean="0">
                          <a:latin typeface="Arial" panose="020B0604020202020204" pitchFamily="34" charset="0"/>
                          <a:cs typeface="Arial" panose="020B0604020202020204" pitchFamily="34" charset="0"/>
                        </a:rPr>
                        <a:t>STYLES/COLORS</a:t>
                      </a:r>
                      <a:endParaRPr lang="en-US" sz="20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800" b="1" dirty="0" smtClean="0">
                          <a:latin typeface="Arial" panose="020B0604020202020204" pitchFamily="34" charset="0"/>
                          <a:cs typeface="Arial" panose="020B0604020202020204" pitchFamily="34" charset="0"/>
                        </a:rPr>
                        <a:t>LINE</a:t>
                      </a:r>
                    </a:p>
                    <a:p>
                      <a:pPr algn="ctr"/>
                      <a:r>
                        <a:rPr lang="en-US" sz="2800" b="1" dirty="0" smtClean="0">
                          <a:latin typeface="Arial" panose="020B0604020202020204" pitchFamily="34" charset="0"/>
                          <a:cs typeface="Arial" panose="020B0604020202020204" pitchFamily="34" charset="0"/>
                        </a:rPr>
                        <a:t>THICKNESS</a:t>
                      </a:r>
                      <a:endParaRPr lang="en-US" sz="2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r h="1220479">
                <a:tc>
                  <a:txBody>
                    <a:bodyPr/>
                    <a:lstStyle/>
                    <a:p>
                      <a:pPr algn="ctr"/>
                      <a:r>
                        <a:rPr lang="en-US" sz="2400" b="1" dirty="0" smtClean="0">
                          <a:latin typeface="Arial" panose="020B0604020202020204" pitchFamily="34" charset="0"/>
                          <a:cs typeface="Arial" panose="020B0604020202020204" pitchFamily="34" charset="0"/>
                        </a:rPr>
                        <a:t>AREAS</a:t>
                      </a:r>
                      <a:endParaRPr lang="en-US" sz="2400" b="1" dirty="0">
                        <a:latin typeface="Arial" panose="020B0604020202020204" pitchFamily="34" charset="0"/>
                        <a:cs typeface="Arial" panose="020B0604020202020204" pitchFamily="34" charset="0"/>
                      </a:endParaRPr>
                    </a:p>
                  </a:txBody>
                  <a:tcPr anchor="ctr">
                    <a:solidFill>
                      <a:schemeClr val="accent4">
                        <a:lumMod val="50000"/>
                      </a:schemeClr>
                    </a:solidFill>
                  </a:tcPr>
                </a:tc>
                <a:tc>
                  <a:txBody>
                    <a:bodyPr/>
                    <a:lstStyle/>
                    <a:p>
                      <a:pPr algn="ctr"/>
                      <a:r>
                        <a:rPr lang="en-US" sz="2000" b="1" dirty="0" smtClean="0">
                          <a:latin typeface="Arial" panose="020B0604020202020204" pitchFamily="34" charset="0"/>
                          <a:cs typeface="Arial" panose="020B0604020202020204" pitchFamily="34" charset="0"/>
                        </a:rPr>
                        <a:t>PATTERNS/COLORS</a:t>
                      </a:r>
                    </a:p>
                    <a:p>
                      <a:pPr algn="ctr"/>
                      <a:r>
                        <a:rPr lang="en-US" sz="2800" b="1" dirty="0" smtClean="0">
                          <a:latin typeface="Arial" panose="020B0604020202020204" pitchFamily="34" charset="0"/>
                          <a:cs typeface="Arial" panose="020B0604020202020204" pitchFamily="34" charset="0"/>
                        </a:rPr>
                        <a:t>FILL</a:t>
                      </a:r>
                      <a:endParaRPr lang="en-US" sz="2800" b="1" dirty="0">
                        <a:latin typeface="Arial" panose="020B0604020202020204" pitchFamily="34" charset="0"/>
                        <a:cs typeface="Arial" panose="020B0604020202020204" pitchFamily="34" charset="0"/>
                      </a:endParaRPr>
                    </a:p>
                  </a:txBody>
                  <a:tcPr anchor="ctr">
                    <a:solidFill>
                      <a:schemeClr val="accent2">
                        <a:lumMod val="60000"/>
                        <a:lumOff val="40000"/>
                      </a:schemeClr>
                    </a:solidFill>
                  </a:tcPr>
                </a:tc>
                <a:tc>
                  <a:txBody>
                    <a:bodyPr/>
                    <a:lstStyle/>
                    <a:p>
                      <a:pPr algn="ctr"/>
                      <a:r>
                        <a:rPr lang="en-US" sz="2400" b="1" dirty="0" smtClean="0"/>
                        <a:t>PATTERN/COLOR</a:t>
                      </a:r>
                    </a:p>
                    <a:p>
                      <a:pPr algn="ctr"/>
                      <a:r>
                        <a:rPr lang="en-US" sz="2800" b="1" dirty="0" smtClean="0">
                          <a:latin typeface="Arial" panose="020B0604020202020204" pitchFamily="34" charset="0"/>
                          <a:cs typeface="Arial" panose="020B0604020202020204" pitchFamily="34" charset="0"/>
                        </a:rPr>
                        <a:t>RAMP</a:t>
                      </a:r>
                      <a:endParaRPr lang="en-US" sz="2800" b="1" dirty="0">
                        <a:latin typeface="Arial" panose="020B0604020202020204" pitchFamily="34" charset="0"/>
                        <a:cs typeface="Arial" panose="020B0604020202020204" pitchFamily="34" charset="0"/>
                      </a:endParaRPr>
                    </a:p>
                  </a:txBody>
                  <a:tcPr anchor="ctr">
                    <a:solidFill>
                      <a:schemeClr val="accent1">
                        <a:lumMod val="60000"/>
                        <a:lumOff val="40000"/>
                      </a:schemeClr>
                    </a:solidFill>
                  </a:tcPr>
                </a:tc>
              </a:tr>
            </a:tbl>
          </a:graphicData>
        </a:graphic>
      </p:graphicFrame>
      <p:sp>
        <p:nvSpPr>
          <p:cNvPr id="5" name="TextBox 4"/>
          <p:cNvSpPr txBox="1"/>
          <p:nvPr/>
        </p:nvSpPr>
        <p:spPr>
          <a:xfrm>
            <a:off x="4074165" y="875845"/>
            <a:ext cx="4031449" cy="584775"/>
          </a:xfrm>
          <a:prstGeom prst="rect">
            <a:avLst/>
          </a:prstGeom>
          <a:noFill/>
        </p:spPr>
        <p:txBody>
          <a:bodyPr wrap="square" rtlCol="0">
            <a:spAutoFit/>
          </a:bodyPr>
          <a:lstStyle/>
          <a:p>
            <a:pPr algn="ctr"/>
            <a:r>
              <a:rPr lang="en-US" sz="3200" b="1" i="1" dirty="0" smtClean="0">
                <a:latin typeface="Arial" panose="020B0604020202020204" pitchFamily="34" charset="0"/>
                <a:cs typeface="Arial" panose="020B0604020202020204" pitchFamily="34" charset="0"/>
              </a:rPr>
              <a:t>The Symbol Matrix</a:t>
            </a:r>
            <a:endParaRPr lang="en-US" sz="3200" b="1"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6430203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854629" y="3105835"/>
            <a:ext cx="7645831" cy="1077218"/>
          </a:xfrm>
          <a:prstGeom prst="rect">
            <a:avLst/>
          </a:prstGeom>
        </p:spPr>
        <p:txBody>
          <a:bodyPr wrap="square">
            <a:spAutoFit/>
          </a:bodyPr>
          <a:lstStyle/>
          <a:p>
            <a:pPr algn="ctr"/>
            <a:r>
              <a:rPr lang="en-US" sz="3200" dirty="0" smtClean="0">
                <a:solidFill>
                  <a:srgbClr val="FF0000"/>
                </a:solidFill>
                <a:latin typeface="Arial" panose="020B0604020202020204" pitchFamily="34" charset="0"/>
                <a:cs typeface="Arial" panose="020B0604020202020204" pitchFamily="34" charset="0"/>
              </a:rPr>
              <a:t>The Science of Map Making: </a:t>
            </a:r>
          </a:p>
          <a:p>
            <a:pPr algn="ctr"/>
            <a:r>
              <a:rPr lang="en-US" sz="3200" dirty="0" smtClean="0">
                <a:latin typeface="Arial" panose="020B0604020202020204" pitchFamily="34" charset="0"/>
                <a:cs typeface="Arial" panose="020B0604020202020204" pitchFamily="34" charset="0"/>
              </a:rPr>
              <a:t>Methods of Statistical Generalization</a:t>
            </a:r>
            <a:endParaRPr lang="en-US" sz="3200" dirty="0">
              <a:latin typeface="Arial" panose="020B0604020202020204" pitchFamily="34" charset="0"/>
              <a:cs typeface="Arial" panose="020B0604020202020204" pitchFamily="34" charset="0"/>
            </a:endParaRPr>
          </a:p>
        </p:txBody>
      </p:sp>
      <p:sp>
        <p:nvSpPr>
          <p:cNvPr id="4" name="TextBox 3"/>
          <p:cNvSpPr txBox="1"/>
          <p:nvPr/>
        </p:nvSpPr>
        <p:spPr>
          <a:xfrm>
            <a:off x="4928461" y="1955216"/>
            <a:ext cx="1766806" cy="646331"/>
          </a:xfrm>
          <a:prstGeom prst="rect">
            <a:avLst/>
          </a:prstGeom>
          <a:noFill/>
        </p:spPr>
        <p:txBody>
          <a:bodyPr wrap="square" rtlCol="0">
            <a:spAutoFit/>
          </a:bodyPr>
          <a:lstStyle/>
          <a:p>
            <a:pPr algn="ctr"/>
            <a:r>
              <a:rPr lang="en-US" sz="3600" dirty="0" smtClean="0">
                <a:solidFill>
                  <a:schemeClr val="accent1"/>
                </a:solidFill>
                <a:latin typeface="Arial" panose="020B0604020202020204" pitchFamily="34" charset="0"/>
                <a:cs typeface="Arial" panose="020B0604020202020204" pitchFamily="34" charset="0"/>
              </a:rPr>
              <a:t>Next</a:t>
            </a:r>
            <a:r>
              <a:rPr lang="en-US" sz="2800" dirty="0" smtClean="0">
                <a:solidFill>
                  <a:schemeClr val="accent1"/>
                </a:solidFill>
                <a:latin typeface="Arial" panose="020B0604020202020204" pitchFamily="34" charset="0"/>
                <a:cs typeface="Arial" panose="020B0604020202020204" pitchFamily="34" charset="0"/>
              </a:rPr>
              <a:t>:</a:t>
            </a:r>
            <a:r>
              <a:rPr lang="en-US" dirty="0" smtClean="0">
                <a:solidFill>
                  <a:schemeClr val="accent1"/>
                </a:solidFill>
              </a:rPr>
              <a:t> </a:t>
            </a:r>
            <a:endParaRPr lang="en-US" dirty="0">
              <a:solidFill>
                <a:schemeClr val="accent1"/>
              </a:solidFill>
            </a:endParaRPr>
          </a:p>
        </p:txBody>
      </p:sp>
    </p:spTree>
    <p:extLst>
      <p:ext uri="{BB962C8B-B14F-4D97-AF65-F5344CB8AC3E}">
        <p14:creationId xmlns:p14="http://schemas.microsoft.com/office/powerpoint/2010/main" val="208197545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84880" y="247974"/>
            <a:ext cx="10073899" cy="461665"/>
          </a:xfrm>
          <a:prstGeom prst="rect">
            <a:avLst/>
          </a:prstGeom>
        </p:spPr>
        <p:txBody>
          <a:bodyPr wrap="square">
            <a:spAutoFit/>
          </a:bodyPr>
          <a:lstStyle/>
          <a:p>
            <a:pPr algn="ctr"/>
            <a:r>
              <a:rPr lang="en-US" sz="2400" dirty="0" smtClean="0">
                <a:solidFill>
                  <a:srgbClr val="FF0000"/>
                </a:solidFill>
                <a:latin typeface="Arial" panose="020B0604020202020204" pitchFamily="34" charset="0"/>
                <a:cs typeface="Arial" panose="020B0604020202020204" pitchFamily="34" charset="0"/>
              </a:rPr>
              <a:t>The Science of Map Making: </a:t>
            </a:r>
            <a:r>
              <a:rPr lang="en-US" sz="2400" dirty="0" smtClean="0">
                <a:latin typeface="Arial" panose="020B0604020202020204" pitchFamily="34" charset="0"/>
                <a:cs typeface="Arial" panose="020B0604020202020204" pitchFamily="34" charset="0"/>
              </a:rPr>
              <a:t>Methods of Statistical Generalization</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2040610" y="1694941"/>
            <a:ext cx="8544732" cy="1938992"/>
          </a:xfrm>
          <a:prstGeom prst="rect">
            <a:avLst/>
          </a:prstGeom>
        </p:spPr>
        <p:txBody>
          <a:bodyPr wrap="square">
            <a:spAutoFit/>
          </a:bodyPr>
          <a:lstStyle/>
          <a:p>
            <a:pPr marL="342900" indent="-342900">
              <a:buFont typeface="Arial" panose="020B0604020202020204" pitchFamily="34" charset="0"/>
              <a:buChar char="•"/>
            </a:pPr>
            <a:r>
              <a:rPr lang="en-US" sz="2400" b="0" i="0" u="none" strike="noStrike" baseline="0" dirty="0" smtClean="0">
                <a:latin typeface="Arial" panose="020B0604020202020204" pitchFamily="34" charset="0"/>
                <a:cs typeface="Arial" panose="020B0604020202020204" pitchFamily="34" charset="0"/>
              </a:rPr>
              <a:t>Explore your data and its "shape"– know the shape of any statistical distribution you plan to map. </a:t>
            </a: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b="0" i="0" u="none" strike="noStrike" baseline="0" dirty="0" smtClean="0">
                <a:latin typeface="Arial" panose="020B0604020202020204" pitchFamily="34" charset="0"/>
                <a:cs typeface="Arial" panose="020B0604020202020204" pitchFamily="34" charset="0"/>
              </a:rPr>
              <a:t>Plot a histogram of the data and employ basic descriptive statistics to explore its distribution</a:t>
            </a:r>
            <a:endParaRPr lang="en-US" sz="2400" dirty="0">
              <a:latin typeface="Arial" panose="020B0604020202020204" pitchFamily="34" charset="0"/>
              <a:cs typeface="Arial" panose="020B0604020202020204" pitchFamily="34" charset="0"/>
            </a:endParaRPr>
          </a:p>
        </p:txBody>
      </p:sp>
      <p:sp>
        <p:nvSpPr>
          <p:cNvPr id="4" name="TextBox 3"/>
          <p:cNvSpPr txBox="1"/>
          <p:nvPr/>
        </p:nvSpPr>
        <p:spPr>
          <a:xfrm>
            <a:off x="2789695" y="817569"/>
            <a:ext cx="6276814" cy="769441"/>
          </a:xfrm>
          <a:prstGeom prst="rect">
            <a:avLst/>
          </a:prstGeom>
          <a:noFill/>
        </p:spPr>
        <p:txBody>
          <a:bodyPr wrap="square" rtlCol="0">
            <a:spAutoFit/>
          </a:bodyPr>
          <a:lstStyle/>
          <a:p>
            <a:pPr algn="ctr"/>
            <a:r>
              <a:rPr lang="en-US" sz="4400" dirty="0" smtClean="0">
                <a:latin typeface="Chiller" panose="04020404031007020602" pitchFamily="82" charset="0"/>
                <a:cs typeface="Arial" panose="020B0604020202020204" pitchFamily="34" charset="0"/>
              </a:rPr>
              <a:t>Get to Know your Data</a:t>
            </a:r>
            <a:endParaRPr lang="en-US" sz="4400" dirty="0">
              <a:latin typeface="Chiller" panose="04020404031007020602" pitchFamily="82"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86420" y="3633933"/>
            <a:ext cx="4401438" cy="3059736"/>
          </a:xfrm>
          <a:prstGeom prst="rect">
            <a:avLst/>
          </a:prstGeom>
        </p:spPr>
      </p:pic>
    </p:spTree>
    <p:extLst>
      <p:ext uri="{BB962C8B-B14F-4D97-AF65-F5344CB8AC3E}">
        <p14:creationId xmlns:p14="http://schemas.microsoft.com/office/powerpoint/2010/main" val="323830018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2773" y="238649"/>
            <a:ext cx="7521844" cy="338554"/>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 of Statistical Generalization</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4479011" y="867904"/>
            <a:ext cx="3766088"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Common Distributions</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57221" y="1681825"/>
            <a:ext cx="7020731" cy="4796467"/>
          </a:xfrm>
          <a:prstGeom prst="rect">
            <a:avLst/>
          </a:prstGeom>
        </p:spPr>
      </p:pic>
    </p:spTree>
    <p:extLst>
      <p:ext uri="{BB962C8B-B14F-4D97-AF65-F5344CB8AC3E}">
        <p14:creationId xmlns:p14="http://schemas.microsoft.com/office/powerpoint/2010/main" val="132030750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9" y="254147"/>
            <a:ext cx="7025898" cy="338554"/>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a:t>
            </a:r>
            <a:r>
              <a:rPr lang="en-US" sz="1400" dirty="0" smtClean="0">
                <a:latin typeface="Arial" panose="020B0604020202020204" pitchFamily="34" charset="0"/>
                <a:cs typeface="Arial" panose="020B0604020202020204" pitchFamily="34" charset="0"/>
              </a:rPr>
              <a:t> of Statistical Generalization</a:t>
            </a:r>
            <a:endParaRPr lang="en-US" sz="1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8921" y="1068415"/>
            <a:ext cx="4558008" cy="2930148"/>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33248" y="4138047"/>
            <a:ext cx="4118674" cy="2500624"/>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764652" y="254147"/>
            <a:ext cx="3930757" cy="3676613"/>
          </a:xfrm>
          <a:prstGeom prst="rect">
            <a:avLst/>
          </a:prstGeom>
        </p:spPr>
      </p:pic>
    </p:spTree>
    <p:extLst>
      <p:ext uri="{BB962C8B-B14F-4D97-AF65-F5344CB8AC3E}">
        <p14:creationId xmlns:p14="http://schemas.microsoft.com/office/powerpoint/2010/main" val="355592054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9" y="254147"/>
            <a:ext cx="7025898" cy="338554"/>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a:t>
            </a:r>
            <a:r>
              <a:rPr lang="en-US" sz="1400" dirty="0" smtClean="0">
                <a:latin typeface="Arial" panose="020B0604020202020204" pitchFamily="34" charset="0"/>
                <a:cs typeface="Arial" panose="020B0604020202020204" pitchFamily="34" charset="0"/>
              </a:rPr>
              <a:t> of Statistical Generalization</a:t>
            </a:r>
            <a:endParaRPr lang="en-US" sz="1400" dirty="0">
              <a:latin typeface="Arial" panose="020B0604020202020204" pitchFamily="34" charset="0"/>
              <a:cs typeface="Arial" panose="020B0604020202020204" pitchFamily="34" charset="0"/>
            </a:endParaRPr>
          </a:p>
        </p:txBody>
      </p:sp>
      <p:sp>
        <p:nvSpPr>
          <p:cNvPr id="6" name="Rectangle 5"/>
          <p:cNvSpPr/>
          <p:nvPr/>
        </p:nvSpPr>
        <p:spPr>
          <a:xfrm>
            <a:off x="1518834" y="1007391"/>
            <a:ext cx="9144000" cy="1631216"/>
          </a:xfrm>
          <a:prstGeom prst="rect">
            <a:avLst/>
          </a:prstGeom>
        </p:spPr>
        <p:txBody>
          <a:bodyPr wrap="square">
            <a:spAutoFit/>
          </a:bodyPr>
          <a:lstStyle/>
          <a:p>
            <a:r>
              <a:rPr lang="en-US" sz="2400" i="1" dirty="0">
                <a:latin typeface="Comic Sans MS" panose="030F0702030302020204" pitchFamily="66" charset="0"/>
                <a:cs typeface="Arial" panose="020B0604020202020204" pitchFamily="34" charset="0"/>
              </a:rPr>
              <a:t>I</a:t>
            </a:r>
            <a:r>
              <a:rPr lang="en-US" sz="2400" i="1" dirty="0" smtClean="0">
                <a:latin typeface="Comic Sans MS" panose="030F0702030302020204" pitchFamily="66" charset="0"/>
                <a:cs typeface="Arial" panose="020B0604020202020204" pitchFamily="34" charset="0"/>
              </a:rPr>
              <a:t>n mapping statistical data, the cartographer is always trying to strike a balance between remaining true to the underlying data distribution and </a:t>
            </a:r>
            <a:r>
              <a:rPr lang="en-US" sz="2800" b="1" i="1" dirty="0" smtClean="0">
                <a:latin typeface="Comic Sans MS" panose="030F0702030302020204" pitchFamily="66" charset="0"/>
                <a:cs typeface="Arial" panose="020B0604020202020204" pitchFamily="34" charset="0"/>
              </a:rPr>
              <a:t>generalizing </a:t>
            </a:r>
            <a:r>
              <a:rPr lang="en-US" sz="2400" i="1" dirty="0" smtClean="0">
                <a:latin typeface="Comic Sans MS" panose="030F0702030302020204" pitchFamily="66" charset="0"/>
                <a:cs typeface="Arial" panose="020B0604020202020204" pitchFamily="34" charset="0"/>
              </a:rPr>
              <a:t>the data sufficiently to reveal intrinsic spatial patterns. </a:t>
            </a:r>
            <a:endParaRPr lang="en-US" sz="2400" i="1" dirty="0">
              <a:latin typeface="Comic Sans MS" panose="030F0702030302020204" pitchFamily="66" charset="0"/>
              <a:cs typeface="Arial" panose="020B0604020202020204" pitchFamily="34" charset="0"/>
            </a:endParaRPr>
          </a:p>
        </p:txBody>
      </p:sp>
      <p:sp>
        <p:nvSpPr>
          <p:cNvPr id="7" name="Rectangle 6"/>
          <p:cNvSpPr/>
          <p:nvPr/>
        </p:nvSpPr>
        <p:spPr>
          <a:xfrm>
            <a:off x="1518834" y="2991741"/>
            <a:ext cx="9918916" cy="2215991"/>
          </a:xfrm>
          <a:prstGeom prst="rect">
            <a:avLst/>
          </a:prstGeom>
        </p:spPr>
        <p:txBody>
          <a:bodyPr wrap="square">
            <a:spAutoFit/>
          </a:bodyPr>
          <a:lstStyle/>
          <a:p>
            <a:pPr marL="342900" indent="-342900">
              <a:spcAft>
                <a:spcPts val="1200"/>
              </a:spcAft>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The issues of statistical generalization can be applied to data for points, lines or areas.</a:t>
            </a:r>
          </a:p>
          <a:p>
            <a:pPr marL="342900" indent="-342900">
              <a:spcAft>
                <a:spcPts val="1200"/>
              </a:spcAft>
              <a:buFont typeface="Arial" panose="020B0604020202020204" pitchFamily="34" charset="0"/>
              <a:buChar char="•"/>
            </a:pPr>
            <a:r>
              <a:rPr lang="en-US" sz="3200" dirty="0" smtClean="0">
                <a:latin typeface="Arial" panose="020B0604020202020204" pitchFamily="34" charset="0"/>
                <a:cs typeface="Arial" panose="020B0604020202020204" pitchFamily="34" charset="0"/>
              </a:rPr>
              <a:t>This discussion will focus on the mapping of areas in </a:t>
            </a:r>
            <a:r>
              <a:rPr lang="en-US" sz="3200" dirty="0" err="1" smtClean="0">
                <a:latin typeface="Arial" panose="020B0604020202020204" pitchFamily="34" charset="0"/>
                <a:cs typeface="Arial" panose="020B0604020202020204" pitchFamily="34" charset="0"/>
              </a:rPr>
              <a:t>choropleth</a:t>
            </a:r>
            <a:r>
              <a:rPr lang="en-US" sz="3200" dirty="0" smtClean="0">
                <a:latin typeface="Arial" panose="020B0604020202020204" pitchFamily="34" charset="0"/>
                <a:cs typeface="Arial" panose="020B0604020202020204" pitchFamily="34" charset="0"/>
              </a:rPr>
              <a:t> maps. </a:t>
            </a:r>
          </a:p>
        </p:txBody>
      </p:sp>
    </p:spTree>
    <p:extLst>
      <p:ext uri="{BB962C8B-B14F-4D97-AF65-F5344CB8AC3E}">
        <p14:creationId xmlns:p14="http://schemas.microsoft.com/office/powerpoint/2010/main" val="10503871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9" y="254147"/>
            <a:ext cx="7025898" cy="338554"/>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a:t>
            </a:r>
            <a:r>
              <a:rPr lang="en-US" sz="1400" dirty="0" smtClean="0">
                <a:latin typeface="Arial" panose="020B0604020202020204" pitchFamily="34" charset="0"/>
                <a:cs typeface="Arial" panose="020B0604020202020204" pitchFamily="34" charset="0"/>
              </a:rPr>
              <a:t> of Statistical Generalization</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3833248" y="805912"/>
            <a:ext cx="3704095" cy="523220"/>
          </a:xfrm>
          <a:prstGeom prst="rect">
            <a:avLst/>
          </a:prstGeom>
          <a:noFill/>
        </p:spPr>
        <p:txBody>
          <a:bodyPr wrap="square" rtlCol="0">
            <a:spAutoFit/>
          </a:bodyPr>
          <a:lstStyle/>
          <a:p>
            <a:r>
              <a:rPr lang="en-US" sz="2800" b="1" dirty="0" smtClean="0">
                <a:latin typeface="Arial" panose="020B0604020202020204" pitchFamily="34" charset="0"/>
                <a:cs typeface="Arial" panose="020B0604020202020204" pitchFamily="34" charset="0"/>
              </a:rPr>
              <a:t>Data Classification</a:t>
            </a:r>
          </a:p>
        </p:txBody>
      </p:sp>
      <p:sp>
        <p:nvSpPr>
          <p:cNvPr id="7" name="TextBox 6"/>
          <p:cNvSpPr txBox="1"/>
          <p:nvPr/>
        </p:nvSpPr>
        <p:spPr>
          <a:xfrm>
            <a:off x="1376766" y="1519357"/>
            <a:ext cx="8617058" cy="4985980"/>
          </a:xfrm>
          <a:prstGeom prst="rect">
            <a:avLst/>
          </a:prstGeom>
          <a:noFill/>
        </p:spPr>
        <p:txBody>
          <a:bodyPr wrap="square" rtlCol="0">
            <a:spAutoFit/>
          </a:bodyPr>
          <a:lstStyle/>
          <a:p>
            <a:pPr lvl="1">
              <a:spcAft>
                <a:spcPts val="1200"/>
              </a:spcAft>
            </a:pPr>
            <a:endParaRPr lang="en-US" sz="2000" dirty="0" smtClean="0">
              <a:solidFill>
                <a:schemeClr val="accent1">
                  <a:lumMod val="75000"/>
                </a:schemeClr>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smtClean="0">
                <a:solidFill>
                  <a:schemeClr val="accent1">
                    <a:lumMod val="75000"/>
                  </a:schemeClr>
                </a:solidFill>
                <a:latin typeface="Arial" panose="020B0604020202020204" pitchFamily="34" charset="0"/>
                <a:cs typeface="Arial" panose="020B0604020202020204" pitchFamily="34" charset="0"/>
              </a:rPr>
              <a:t>Categories, Classes, Class Intervals, Data Ranges</a:t>
            </a:r>
          </a:p>
          <a:p>
            <a:pPr lvl="1">
              <a:spcAft>
                <a:spcPts val="1200"/>
              </a:spcAft>
            </a:pPr>
            <a:r>
              <a:rPr lang="en-US" sz="2000" i="1" dirty="0" smtClean="0">
                <a:latin typeface="Arial" panose="020B0604020202020204" pitchFamily="34" charset="0"/>
                <a:cs typeface="Arial" panose="020B0604020202020204" pitchFamily="34" charset="0"/>
              </a:rPr>
              <a:t>All refer to the same process of dividing the individual data values into discrete groups.</a:t>
            </a:r>
          </a:p>
          <a:p>
            <a:pPr marL="342900" indent="-342900">
              <a:spcAft>
                <a:spcPts val="1200"/>
              </a:spcAft>
              <a:buFont typeface="Arial" panose="020B0604020202020204" pitchFamily="34" charset="0"/>
              <a:buChar char="•"/>
            </a:pPr>
            <a:r>
              <a:rPr lang="en-US" sz="2400" dirty="0" smtClean="0">
                <a:solidFill>
                  <a:schemeClr val="accent1">
                    <a:lumMod val="75000"/>
                  </a:schemeClr>
                </a:solidFill>
                <a:latin typeface="Arial" panose="020B0604020202020204" pitchFamily="34" charset="0"/>
                <a:cs typeface="Arial" panose="020B0604020202020204" pitchFamily="34" charset="0"/>
              </a:rPr>
              <a:t>Number of Classes – </a:t>
            </a:r>
            <a:r>
              <a:rPr lang="en-US" sz="2000" i="1" dirty="0" smtClean="0">
                <a:latin typeface="Arial" panose="020B0604020202020204" pitchFamily="34" charset="0"/>
                <a:cs typeface="Arial" panose="020B0604020202020204" pitchFamily="34" charset="0"/>
              </a:rPr>
              <a:t>How many distinct groups</a:t>
            </a:r>
            <a:r>
              <a:rPr lang="en-US" sz="2000" dirty="0">
                <a:latin typeface="Arial" panose="020B0604020202020204" pitchFamily="34" charset="0"/>
                <a:cs typeface="Arial" panose="020B0604020202020204" pitchFamily="34" charset="0"/>
              </a:rPr>
              <a:t>?</a:t>
            </a:r>
            <a:endParaRPr lang="en-US" sz="2400" dirty="0" smtClean="0">
              <a:solidFill>
                <a:schemeClr val="accent1">
                  <a:lumMod val="75000"/>
                </a:schemeClr>
              </a:solidFill>
              <a:latin typeface="Arial" panose="020B0604020202020204" pitchFamily="34" charset="0"/>
              <a:cs typeface="Arial" panose="020B0604020202020204" pitchFamily="34" charset="0"/>
            </a:endParaRPr>
          </a:p>
          <a:p>
            <a:pPr marL="342900" indent="-342900">
              <a:spcAft>
                <a:spcPts val="1200"/>
              </a:spcAft>
              <a:buFont typeface="Arial" panose="020B0604020202020204" pitchFamily="34" charset="0"/>
              <a:buChar char="•"/>
            </a:pPr>
            <a:r>
              <a:rPr lang="en-US" sz="2400" dirty="0" smtClean="0">
                <a:solidFill>
                  <a:schemeClr val="accent1">
                    <a:lumMod val="75000"/>
                  </a:schemeClr>
                </a:solidFill>
                <a:latin typeface="Arial" panose="020B0604020202020204" pitchFamily="34" charset="0"/>
                <a:cs typeface="Arial" panose="020B0604020202020204" pitchFamily="34" charset="0"/>
              </a:rPr>
              <a:t>Several Common Classification Methods Exist</a:t>
            </a:r>
          </a:p>
          <a:p>
            <a:pPr marL="342900" indent="-342900">
              <a:spcAft>
                <a:spcPts val="1200"/>
              </a:spcAft>
              <a:buFont typeface="Arial" panose="020B0604020202020204" pitchFamily="34" charset="0"/>
              <a:buChar char="•"/>
            </a:pPr>
            <a:r>
              <a:rPr lang="en-US" sz="2400" dirty="0" smtClean="0">
                <a:solidFill>
                  <a:schemeClr val="accent1">
                    <a:lumMod val="75000"/>
                  </a:schemeClr>
                </a:solidFill>
                <a:latin typeface="Arial" panose="020B0604020202020204" pitchFamily="34" charset="0"/>
                <a:cs typeface="Arial" panose="020B0604020202020204" pitchFamily="34" charset="0"/>
              </a:rPr>
              <a:t>Ideally, The Classification Scheme should match the Data Distribution</a:t>
            </a:r>
            <a:r>
              <a:rPr lang="en-US" sz="2400" dirty="0" smtClean="0">
                <a:latin typeface="Arial" panose="020B0604020202020204" pitchFamily="34" charset="0"/>
                <a:cs typeface="Arial" panose="020B0604020202020204" pitchFamily="34" charset="0"/>
              </a:rPr>
              <a:t>.</a:t>
            </a:r>
          </a:p>
          <a:p>
            <a:pPr marL="342900" indent="-342900">
              <a:spcAft>
                <a:spcPts val="1200"/>
              </a:spcAft>
              <a:buFont typeface="Arial" panose="020B0604020202020204" pitchFamily="34" charset="0"/>
              <a:buChar char="•"/>
            </a:pPr>
            <a:r>
              <a:rPr lang="en-US" sz="2400" dirty="0" smtClean="0">
                <a:solidFill>
                  <a:schemeClr val="accent1">
                    <a:lumMod val="75000"/>
                  </a:schemeClr>
                </a:solidFill>
                <a:latin typeface="Arial" panose="020B0604020202020204" pitchFamily="34" charset="0"/>
                <a:cs typeface="Arial" panose="020B0604020202020204" pitchFamily="34" charset="0"/>
              </a:rPr>
              <a:t>The choice of Classification can ALTER the appearance and interpretation of the map.</a:t>
            </a:r>
            <a:endParaRPr lang="en-US" sz="2400" dirty="0">
              <a:solidFill>
                <a:schemeClr val="accent1">
                  <a:lumMod val="75000"/>
                </a:schemeClr>
              </a:solidFill>
              <a:latin typeface="Arial" panose="020B0604020202020204" pitchFamily="34" charset="0"/>
              <a:cs typeface="Arial" panose="020B0604020202020204" pitchFamily="34" charset="0"/>
            </a:endParaRPr>
          </a:p>
          <a:p>
            <a:pPr>
              <a:spcAft>
                <a:spcPts val="1200"/>
              </a:spcAft>
            </a:pPr>
            <a:endParaRPr lang="en-US" sz="20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75313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202" y="238758"/>
            <a:ext cx="5786035" cy="307777"/>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400" dirty="0" smtClean="0">
                <a:latin typeface="Arial" panose="020B0604020202020204" pitchFamily="34" charset="0"/>
                <a:cs typeface="Arial" panose="020B0604020202020204" pitchFamily="34" charset="0"/>
              </a:rPr>
              <a:t>Methods of Statistical Generalization</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1188202" y="681927"/>
            <a:ext cx="9707105" cy="523220"/>
          </a:xfrm>
          <a:prstGeom prst="rect">
            <a:avLst/>
          </a:prstGeom>
        </p:spPr>
        <p:txBody>
          <a:bodyPr wrap="square">
            <a:spAutoFit/>
          </a:bodyPr>
          <a:lstStyle/>
          <a:p>
            <a:r>
              <a:rPr lang="en-US" sz="2800" i="1" dirty="0" smtClean="0">
                <a:latin typeface="Arial" panose="020B0604020202020204" pitchFamily="34" charset="0"/>
                <a:cs typeface="Arial" panose="020B0604020202020204" pitchFamily="34" charset="0"/>
              </a:rPr>
              <a:t>Comparison of maps using different numbers of categories</a:t>
            </a:r>
            <a:r>
              <a:rPr lang="en-US" sz="2800" dirty="0" smtClean="0">
                <a:latin typeface="Arial" panose="020B0604020202020204" pitchFamily="34" charset="0"/>
                <a:cs typeface="Arial" panose="020B0604020202020204" pitchFamily="34" charset="0"/>
              </a:rPr>
              <a:t> </a:t>
            </a:r>
            <a:endParaRPr lang="en-US" sz="28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93333" y="1823586"/>
            <a:ext cx="5748421" cy="406319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34744" y="1883011"/>
            <a:ext cx="5674964" cy="4011280"/>
          </a:xfrm>
          <a:prstGeom prst="rect">
            <a:avLst/>
          </a:prstGeom>
        </p:spPr>
      </p:pic>
      <p:sp>
        <p:nvSpPr>
          <p:cNvPr id="6" name="TextBox 5"/>
          <p:cNvSpPr txBox="1"/>
          <p:nvPr/>
        </p:nvSpPr>
        <p:spPr>
          <a:xfrm>
            <a:off x="2319870" y="1578508"/>
            <a:ext cx="1660042"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2 Classes</a:t>
            </a:r>
            <a:endParaRPr lang="en-US" sz="2000" dirty="0">
              <a:latin typeface="Arial" panose="020B0604020202020204" pitchFamily="34" charset="0"/>
              <a:cs typeface="Arial" panose="020B0604020202020204" pitchFamily="34" charset="0"/>
            </a:endParaRPr>
          </a:p>
        </p:txBody>
      </p:sp>
      <p:sp>
        <p:nvSpPr>
          <p:cNvPr id="7" name="TextBox 6"/>
          <p:cNvSpPr txBox="1"/>
          <p:nvPr/>
        </p:nvSpPr>
        <p:spPr>
          <a:xfrm>
            <a:off x="8365911" y="1578508"/>
            <a:ext cx="1506509" cy="400110"/>
          </a:xfrm>
          <a:prstGeom prst="rect">
            <a:avLst/>
          </a:prstGeom>
          <a:noFill/>
        </p:spPr>
        <p:txBody>
          <a:bodyPr wrap="square" rtlCol="0">
            <a:spAutoFit/>
          </a:bodyPr>
          <a:lstStyle/>
          <a:p>
            <a:pPr algn="ctr"/>
            <a:r>
              <a:rPr lang="en-US" sz="2000" dirty="0" smtClean="0">
                <a:latin typeface="Arial" panose="020B0604020202020204" pitchFamily="34" charset="0"/>
                <a:cs typeface="Arial" panose="020B0604020202020204" pitchFamily="34" charset="0"/>
              </a:rPr>
              <a:t>5 Classes</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745646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003347" y="1213441"/>
            <a:ext cx="9173980" cy="4062651"/>
          </a:xfrm>
          <a:prstGeom prst="rect">
            <a:avLst/>
          </a:prstGeom>
          <a:noFill/>
        </p:spPr>
        <p:txBody>
          <a:bodyPr wrap="square" rtlCol="0">
            <a:spAutoFit/>
          </a:bodyPr>
          <a:lstStyle/>
          <a:p>
            <a:r>
              <a:rPr lang="en-US" sz="4800" dirty="0" smtClean="0"/>
              <a:t>Cartography is considered as the science of preparing all types of maps and charts and includes every operation from original survey to final printing of maps </a:t>
            </a:r>
            <a:r>
              <a:rPr lang="en-US" dirty="0" smtClean="0"/>
              <a:t>(United Nations 1949, cited in </a:t>
            </a:r>
            <a:r>
              <a:rPr lang="en-US" dirty="0" err="1" smtClean="0"/>
              <a:t>Freitag</a:t>
            </a:r>
            <a:r>
              <a:rPr lang="en-US" dirty="0" smtClean="0"/>
              <a:t> 1993).</a:t>
            </a:r>
            <a:endParaRPr lang="en-US" dirty="0"/>
          </a:p>
        </p:txBody>
      </p:sp>
    </p:spTree>
    <p:extLst>
      <p:ext uri="{BB962C8B-B14F-4D97-AF65-F5344CB8AC3E}">
        <p14:creationId xmlns:p14="http://schemas.microsoft.com/office/powerpoint/2010/main" val="402570656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8202" y="238758"/>
            <a:ext cx="5786035" cy="307777"/>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400" dirty="0" smtClean="0">
                <a:latin typeface="Arial" panose="020B0604020202020204" pitchFamily="34" charset="0"/>
                <a:cs typeface="Arial" panose="020B0604020202020204" pitchFamily="34" charset="0"/>
              </a:rPr>
              <a:t>Methods of Statistical Generalization</a:t>
            </a:r>
            <a:endParaRPr lang="en-US" sz="1400" dirty="0">
              <a:latin typeface="Arial" panose="020B0604020202020204" pitchFamily="34" charset="0"/>
              <a:cs typeface="Arial" panose="020B0604020202020204" pitchFamily="34" charset="0"/>
            </a:endParaRPr>
          </a:p>
        </p:txBody>
      </p:sp>
      <p:sp>
        <p:nvSpPr>
          <p:cNvPr id="3" name="Rectangle 2"/>
          <p:cNvSpPr/>
          <p:nvPr/>
        </p:nvSpPr>
        <p:spPr>
          <a:xfrm>
            <a:off x="1374181" y="481872"/>
            <a:ext cx="8203771" cy="400110"/>
          </a:xfrm>
          <a:prstGeom prst="rect">
            <a:avLst/>
          </a:prstGeom>
        </p:spPr>
        <p:txBody>
          <a:bodyPr wrap="square">
            <a:spAutoFit/>
          </a:bodyPr>
          <a:lstStyle/>
          <a:p>
            <a:r>
              <a:rPr lang="en-US" sz="2000" i="1" dirty="0" smtClean="0">
                <a:latin typeface="Arial" panose="020B0604020202020204" pitchFamily="34" charset="0"/>
                <a:cs typeface="Arial" panose="020B0604020202020204" pitchFamily="34" charset="0"/>
              </a:rPr>
              <a:t>Comparison of maps using different numbers of categories (continued)</a:t>
            </a:r>
            <a:r>
              <a:rPr lang="en-US" sz="2000" dirty="0" smtClean="0">
                <a:latin typeface="Arial" panose="020B0604020202020204" pitchFamily="34" charset="0"/>
                <a:cs typeface="Arial" panose="020B0604020202020204" pitchFamily="34" charset="0"/>
              </a:rPr>
              <a:t> </a:t>
            </a:r>
            <a:endParaRPr lang="en-US" sz="20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93168" y="1217429"/>
            <a:ext cx="7449734" cy="5265752"/>
          </a:xfrm>
          <a:prstGeom prst="rect">
            <a:avLst/>
          </a:prstGeom>
        </p:spPr>
      </p:pic>
      <p:sp>
        <p:nvSpPr>
          <p:cNvPr id="9" name="TextBox 8"/>
          <p:cNvSpPr txBox="1"/>
          <p:nvPr/>
        </p:nvSpPr>
        <p:spPr>
          <a:xfrm>
            <a:off x="526942" y="2154264"/>
            <a:ext cx="1828800" cy="830997"/>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Nine (9)</a:t>
            </a:r>
          </a:p>
          <a:p>
            <a:pPr algn="ctr"/>
            <a:r>
              <a:rPr lang="en-US" sz="2400" dirty="0" smtClean="0">
                <a:latin typeface="Arial" panose="020B0604020202020204" pitchFamily="34" charset="0"/>
                <a:cs typeface="Arial" panose="020B0604020202020204" pitchFamily="34" charset="0"/>
              </a:rPr>
              <a:t>Classes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37563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1891" y="223149"/>
            <a:ext cx="6927742" cy="369332"/>
          </a:xfrm>
          <a:prstGeom prst="rect">
            <a:avLst/>
          </a:prstGeom>
        </p:spPr>
        <p:txBody>
          <a:bodyPr wrap="square">
            <a:spAutoFit/>
          </a:bodyPr>
          <a:lstStyle/>
          <a:p>
            <a:pPr algn="ctr"/>
            <a:r>
              <a:rPr lang="en-US" dirty="0" smtClean="0">
                <a:solidFill>
                  <a:srgbClr val="FF0000"/>
                </a:solidFill>
                <a:latin typeface="Arial" panose="020B0604020202020204" pitchFamily="34" charset="0"/>
                <a:cs typeface="Arial" panose="020B0604020202020204" pitchFamily="34" charset="0"/>
              </a:rPr>
              <a:t>The Science of Map Making: </a:t>
            </a:r>
            <a:r>
              <a:rPr lang="en-US" dirty="0" smtClean="0">
                <a:latin typeface="Arial" panose="020B0604020202020204" pitchFamily="34" charset="0"/>
                <a:cs typeface="Arial" panose="020B0604020202020204" pitchFamily="34" charset="0"/>
              </a:rPr>
              <a:t>Methods of Statistical Generalization</a:t>
            </a:r>
            <a:endParaRPr lang="en-US" dirty="0">
              <a:latin typeface="Arial" panose="020B0604020202020204" pitchFamily="34" charset="0"/>
              <a:cs typeface="Arial" panose="020B0604020202020204" pitchFamily="34" charset="0"/>
            </a:endParaRPr>
          </a:p>
        </p:txBody>
      </p:sp>
      <p:sp>
        <p:nvSpPr>
          <p:cNvPr id="4" name="TextBox 3"/>
          <p:cNvSpPr txBox="1"/>
          <p:nvPr/>
        </p:nvSpPr>
        <p:spPr>
          <a:xfrm>
            <a:off x="2712204" y="1084882"/>
            <a:ext cx="598234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How many Classes should a map have?</a:t>
            </a: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2231756" y="2076773"/>
            <a:ext cx="8601559" cy="279384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Depends on the sophistication of the Map User.</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Is limited by people’s ability to distinguish differences.</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Generally, maps have no more than seven (7) categories.</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Too few and the map hides the underlying patterns.</a:t>
            </a:r>
          </a:p>
          <a:p>
            <a:pPr marL="285750" indent="-285750">
              <a:lnSpc>
                <a:spcPct val="150000"/>
              </a:lnSpc>
              <a:buFont typeface="Arial" panose="020B0604020202020204" pitchFamily="34" charset="0"/>
              <a:buChar char="•"/>
            </a:pPr>
            <a:r>
              <a:rPr lang="en-US" sz="2400" dirty="0" smtClean="0">
                <a:latin typeface="Arial" panose="020B0604020202020204" pitchFamily="34" charset="0"/>
                <a:cs typeface="Arial" panose="020B0604020202020204" pitchFamily="34" charset="0"/>
              </a:rPr>
              <a:t>Too many and the map is too complex to comprehend.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696179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9" y="254147"/>
            <a:ext cx="7025898" cy="338554"/>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a:t>
            </a:r>
            <a:r>
              <a:rPr lang="en-US" sz="1400" dirty="0" smtClean="0">
                <a:latin typeface="Arial" panose="020B0604020202020204" pitchFamily="34" charset="0"/>
                <a:cs typeface="Arial" panose="020B0604020202020204" pitchFamily="34" charset="0"/>
              </a:rPr>
              <a:t> of Statistical Generalization</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1797806" y="945396"/>
            <a:ext cx="7707824"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Common Classification Methods</a:t>
            </a:r>
          </a:p>
        </p:txBody>
      </p:sp>
      <p:sp>
        <p:nvSpPr>
          <p:cNvPr id="3" name="TextBox 2"/>
          <p:cNvSpPr txBox="1"/>
          <p:nvPr/>
        </p:nvSpPr>
        <p:spPr>
          <a:xfrm>
            <a:off x="1071969" y="2030279"/>
            <a:ext cx="9159498" cy="3785652"/>
          </a:xfrm>
          <a:prstGeom prst="rect">
            <a:avLst/>
          </a:prstGeom>
          <a:noFill/>
        </p:spPr>
        <p:txBody>
          <a:bodyPr wrap="square" rtlCol="0">
            <a:spAutoFit/>
          </a:bodyPr>
          <a:lstStyle/>
          <a:p>
            <a:pPr marL="285750" indent="-285750">
              <a:buFont typeface="Arial" panose="020B0604020202020204" pitchFamily="34" charset="0"/>
              <a:buChar char="•"/>
            </a:pPr>
            <a:r>
              <a:rPr lang="en-US" sz="2800" b="1" dirty="0" smtClean="0">
                <a:solidFill>
                  <a:schemeClr val="accent1">
                    <a:lumMod val="75000"/>
                  </a:schemeClr>
                </a:solidFill>
                <a:latin typeface="Arial" panose="020B0604020202020204" pitchFamily="34" charset="0"/>
                <a:cs typeface="Arial" panose="020B0604020202020204" pitchFamily="34" charset="0"/>
              </a:rPr>
              <a:t>Equal Intervals:  </a:t>
            </a:r>
            <a:r>
              <a:rPr lang="en-US" sz="2000" b="1" i="1" dirty="0" smtClean="0">
                <a:latin typeface="Arial" panose="020B0604020202020204" pitchFamily="34" charset="0"/>
                <a:cs typeface="Arial" panose="020B0604020202020204" pitchFamily="34" charset="0"/>
              </a:rPr>
              <a:t>The range (</a:t>
            </a:r>
            <a:r>
              <a:rPr lang="en-US" sz="2000" b="1" i="1" dirty="0" err="1" smtClean="0">
                <a:latin typeface="Arial" panose="020B0604020202020204" pitchFamily="34" charset="0"/>
                <a:cs typeface="Arial" panose="020B0604020202020204" pitchFamily="34" charset="0"/>
              </a:rPr>
              <a:t>min..max</a:t>
            </a:r>
            <a:r>
              <a:rPr lang="en-US" sz="2000" b="1" i="1" dirty="0" smtClean="0">
                <a:latin typeface="Arial" panose="020B0604020202020204" pitchFamily="34" charset="0"/>
                <a:cs typeface="Arial" panose="020B0604020202020204" pitchFamily="34" charset="0"/>
              </a:rPr>
              <a:t>) of data values are divided into classes of equal widths</a:t>
            </a:r>
            <a:r>
              <a:rPr lang="en-US" sz="2000" b="1" dirty="0" smtClean="0">
                <a:latin typeface="Arial" panose="020B0604020202020204" pitchFamily="34" charset="0"/>
                <a:cs typeface="Arial" panose="020B0604020202020204" pitchFamily="34" charset="0"/>
              </a:rPr>
              <a:t>.</a:t>
            </a:r>
          </a:p>
          <a:p>
            <a:pPr marL="285750" indent="-285750">
              <a:buFont typeface="Arial" panose="020B0604020202020204" pitchFamily="34" charset="0"/>
              <a:buChar char="•"/>
            </a:pPr>
            <a:r>
              <a:rPr lang="en-US" sz="2800" b="1" dirty="0" smtClean="0">
                <a:solidFill>
                  <a:schemeClr val="accent1"/>
                </a:solidFill>
                <a:latin typeface="Arial" panose="020B0604020202020204" pitchFamily="34" charset="0"/>
                <a:cs typeface="Arial" panose="020B0604020202020204" pitchFamily="34" charset="0"/>
              </a:rPr>
              <a:t>Quantiles:</a:t>
            </a:r>
            <a:r>
              <a:rPr lang="en-US" sz="2800" dirty="0" smtClean="0">
                <a:solidFill>
                  <a:schemeClr val="accent1"/>
                </a:solidFill>
                <a:latin typeface="Arial" panose="020B0604020202020204" pitchFamily="34" charset="0"/>
                <a:cs typeface="Arial" panose="020B0604020202020204" pitchFamily="34" charset="0"/>
              </a:rPr>
              <a:t>  </a:t>
            </a:r>
            <a:r>
              <a:rPr lang="en-US" sz="2000" b="1" i="1" dirty="0" smtClean="0">
                <a:latin typeface="Arial" panose="020B0604020202020204" pitchFamily="34" charset="0"/>
                <a:cs typeface="Arial" panose="020B0604020202020204" pitchFamily="34" charset="0"/>
              </a:rPr>
              <a:t>The data values are sorted into groups with the same number of cases.  Ex:  “Quartiles,” “Quintiles,” “Percentiles.”</a:t>
            </a:r>
          </a:p>
          <a:p>
            <a:pPr marL="285750" indent="-285750">
              <a:buFont typeface="Arial" panose="020B0604020202020204" pitchFamily="34" charset="0"/>
              <a:buChar char="•"/>
            </a:pPr>
            <a:r>
              <a:rPr lang="en-US" sz="2800" b="1" dirty="0" smtClean="0">
                <a:solidFill>
                  <a:schemeClr val="accent1"/>
                </a:solidFill>
                <a:latin typeface="Arial" panose="020B0604020202020204" pitchFamily="34" charset="0"/>
                <a:cs typeface="Arial" panose="020B0604020202020204" pitchFamily="34" charset="0"/>
              </a:rPr>
              <a:t>Standard Deviations:  </a:t>
            </a:r>
            <a:r>
              <a:rPr lang="en-US" sz="2000" b="1" i="1" dirty="0" smtClean="0">
                <a:latin typeface="Arial" panose="020B0604020202020204" pitchFamily="34" charset="0"/>
                <a:cs typeface="Arial" panose="020B0604020202020204" pitchFamily="34" charset="0"/>
              </a:rPr>
              <a:t>Statistical divisions based on the mean and variance. </a:t>
            </a:r>
          </a:p>
          <a:p>
            <a:pPr marL="285750" indent="-285750">
              <a:buFont typeface="Arial" panose="020B0604020202020204" pitchFamily="34" charset="0"/>
              <a:buChar char="•"/>
            </a:pPr>
            <a:r>
              <a:rPr lang="en-US" sz="2800" b="1" dirty="0" smtClean="0">
                <a:solidFill>
                  <a:schemeClr val="accent1"/>
                </a:solidFill>
                <a:latin typeface="Arial" panose="020B0604020202020204" pitchFamily="34" charset="0"/>
                <a:cs typeface="Arial" panose="020B0604020202020204" pitchFamily="34" charset="0"/>
              </a:rPr>
              <a:t>Natural Breaks:  </a:t>
            </a:r>
            <a:r>
              <a:rPr lang="en-US" sz="2000" b="1" i="1" dirty="0" smtClean="0">
                <a:latin typeface="Arial" panose="020B0604020202020204" pitchFamily="34" charset="0"/>
                <a:cs typeface="Arial" panose="020B0604020202020204" pitchFamily="34" charset="0"/>
              </a:rPr>
              <a:t>Manual or Algorithmic identifications of groupings inherent in the data distribution.  Ex: “Jenks Method”</a:t>
            </a:r>
          </a:p>
          <a:p>
            <a:pPr marL="285750" indent="-285750">
              <a:buFont typeface="Arial" panose="020B0604020202020204" pitchFamily="34" charset="0"/>
              <a:buChar char="•"/>
            </a:pPr>
            <a:r>
              <a:rPr lang="en-US" sz="2800" b="1" dirty="0" smtClean="0">
                <a:solidFill>
                  <a:schemeClr val="accent1"/>
                </a:solidFill>
                <a:latin typeface="Arial" panose="020B0604020202020204" pitchFamily="34" charset="0"/>
                <a:cs typeface="Arial" panose="020B0604020202020204" pitchFamily="34" charset="0"/>
              </a:rPr>
              <a:t>User-Defined:  </a:t>
            </a:r>
            <a:r>
              <a:rPr lang="en-US" sz="2000" b="1" i="1" dirty="0" smtClean="0">
                <a:latin typeface="Arial" panose="020B0604020202020204" pitchFamily="34" charset="0"/>
                <a:cs typeface="Arial" panose="020B0604020202020204" pitchFamily="34" charset="0"/>
              </a:rPr>
              <a:t>Classification based on pre-conceived or external factors. </a:t>
            </a:r>
            <a:endParaRPr lang="en-US" sz="2800" b="1" i="1" dirty="0">
              <a:solidFill>
                <a:schemeClr val="accent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5022391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9" y="254147"/>
            <a:ext cx="7025898" cy="338554"/>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a:t>
            </a:r>
            <a:r>
              <a:rPr lang="en-US" sz="1400" dirty="0" smtClean="0">
                <a:latin typeface="Arial" panose="020B0604020202020204" pitchFamily="34" charset="0"/>
                <a:cs typeface="Arial" panose="020B0604020202020204" pitchFamily="34" charset="0"/>
              </a:rPr>
              <a:t> of Statistical Generalization</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1071969" y="618992"/>
            <a:ext cx="4964627" cy="461665"/>
          </a:xfrm>
          <a:prstGeom prst="rect">
            <a:avLst/>
          </a:prstGeom>
          <a:noFill/>
        </p:spPr>
        <p:txBody>
          <a:bodyPr wrap="square" rtlCol="0">
            <a:spAutoFit/>
          </a:bodyPr>
          <a:lstStyle/>
          <a:p>
            <a:pPr algn="ctr"/>
            <a:r>
              <a:rPr lang="en-US" sz="2400" b="1" dirty="0" smtClean="0">
                <a:latin typeface="Arial" panose="020B0604020202020204" pitchFamily="34" charset="0"/>
                <a:cs typeface="Arial" panose="020B0604020202020204" pitchFamily="34" charset="0"/>
              </a:rPr>
              <a:t>Common Classification Methods</a:t>
            </a:r>
          </a:p>
        </p:txBody>
      </p:sp>
      <p:sp>
        <p:nvSpPr>
          <p:cNvPr id="3" name="TextBox 2"/>
          <p:cNvSpPr txBox="1"/>
          <p:nvPr/>
        </p:nvSpPr>
        <p:spPr>
          <a:xfrm>
            <a:off x="483035" y="1413417"/>
            <a:ext cx="5034363" cy="646331"/>
          </a:xfrm>
          <a:prstGeom prst="rect">
            <a:avLst/>
          </a:prstGeom>
          <a:noFill/>
        </p:spPr>
        <p:txBody>
          <a:bodyPr wrap="square" rtlCol="0">
            <a:spAutoFit/>
          </a:bodyPr>
          <a:lstStyle/>
          <a:p>
            <a:r>
              <a:rPr lang="en-US" sz="2000" b="1" dirty="0" smtClean="0">
                <a:solidFill>
                  <a:schemeClr val="accent1">
                    <a:lumMod val="75000"/>
                  </a:schemeClr>
                </a:solidFill>
                <a:latin typeface="Arial" panose="020B0604020202020204" pitchFamily="34" charset="0"/>
                <a:cs typeface="Arial" panose="020B0604020202020204" pitchFamily="34" charset="0"/>
              </a:rPr>
              <a:t>Equal Intervals:  </a:t>
            </a:r>
            <a:r>
              <a:rPr lang="en-US" sz="1600" b="1" i="1" dirty="0" smtClean="0">
                <a:latin typeface="Arial" panose="020B0604020202020204" pitchFamily="34" charset="0"/>
                <a:cs typeface="Arial" panose="020B0604020202020204" pitchFamily="34" charset="0"/>
              </a:rPr>
              <a:t>The range (min/max) of data values are divided into classes of equal widths</a:t>
            </a:r>
            <a:r>
              <a:rPr lang="en-US" sz="1600" b="1" dirty="0" smtClean="0">
                <a:latin typeface="Arial" panose="020B0604020202020204" pitchFamily="34" charset="0"/>
                <a:cs typeface="Arial" panose="020B0604020202020204" pitchFamily="34" charset="0"/>
              </a:rPr>
              <a:t>.</a:t>
            </a:r>
          </a:p>
        </p:txBody>
      </p:sp>
      <p:sp>
        <p:nvSpPr>
          <p:cNvPr id="4" name="Rectangle 3"/>
          <p:cNvSpPr/>
          <p:nvPr/>
        </p:nvSpPr>
        <p:spPr>
          <a:xfrm>
            <a:off x="6705775" y="1413417"/>
            <a:ext cx="5140271" cy="646331"/>
          </a:xfrm>
          <a:prstGeom prst="rect">
            <a:avLst/>
          </a:prstGeom>
        </p:spPr>
        <p:txBody>
          <a:bodyPr wrap="square">
            <a:spAutoFit/>
          </a:bodyPr>
          <a:lstStyle/>
          <a:p>
            <a:r>
              <a:rPr lang="en-US" sz="2000" b="1" dirty="0" smtClean="0">
                <a:solidFill>
                  <a:schemeClr val="accent1"/>
                </a:solidFill>
                <a:latin typeface="Arial" panose="020B0604020202020204" pitchFamily="34" charset="0"/>
                <a:cs typeface="Arial" panose="020B0604020202020204" pitchFamily="34" charset="0"/>
              </a:rPr>
              <a:t>Quantiles:</a:t>
            </a:r>
            <a:r>
              <a:rPr lang="en-US" sz="2000" dirty="0" smtClean="0">
                <a:solidFill>
                  <a:schemeClr val="accent1"/>
                </a:solidFill>
                <a:latin typeface="Arial" panose="020B0604020202020204" pitchFamily="34" charset="0"/>
                <a:cs typeface="Arial" panose="020B0604020202020204" pitchFamily="34" charset="0"/>
              </a:rPr>
              <a:t>  </a:t>
            </a:r>
            <a:r>
              <a:rPr lang="en-US" sz="1600" b="1" i="1" dirty="0" smtClean="0">
                <a:latin typeface="Arial" panose="020B0604020202020204" pitchFamily="34" charset="0"/>
                <a:cs typeface="Arial" panose="020B0604020202020204" pitchFamily="34" charset="0"/>
              </a:rPr>
              <a:t>The data values are sorted into groups with the same number of cases.  </a:t>
            </a:r>
            <a:endParaRPr lang="en-US" sz="1600" b="1" i="1" dirty="0" smtClean="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0269" y="2318824"/>
            <a:ext cx="5553562" cy="392546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21263" y="2318824"/>
            <a:ext cx="5553560" cy="3925466"/>
          </a:xfrm>
          <a:prstGeom prst="rect">
            <a:avLst/>
          </a:prstGeom>
        </p:spPr>
      </p:pic>
    </p:spTree>
    <p:extLst>
      <p:ext uri="{BB962C8B-B14F-4D97-AF65-F5344CB8AC3E}">
        <p14:creationId xmlns:p14="http://schemas.microsoft.com/office/powerpoint/2010/main" val="39724134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0299" y="254147"/>
            <a:ext cx="7025898" cy="338554"/>
          </a:xfrm>
          <a:prstGeom prst="rect">
            <a:avLst/>
          </a:prstGeom>
        </p:spPr>
        <p:txBody>
          <a:bodyPr wrap="square">
            <a:spAutoFit/>
          </a:bodyPr>
          <a:lstStyle/>
          <a:p>
            <a:pPr algn="ctr"/>
            <a:r>
              <a:rPr lang="en-US" sz="14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a:t>
            </a:r>
            <a:r>
              <a:rPr lang="en-US" sz="1400" dirty="0" smtClean="0">
                <a:latin typeface="Arial" panose="020B0604020202020204" pitchFamily="34" charset="0"/>
                <a:cs typeface="Arial" panose="020B0604020202020204" pitchFamily="34" charset="0"/>
              </a:rPr>
              <a:t> of Statistical Generalization</a:t>
            </a:r>
            <a:endParaRPr lang="en-US" sz="1400" dirty="0">
              <a:latin typeface="Arial" panose="020B0604020202020204" pitchFamily="34" charset="0"/>
              <a:cs typeface="Arial" panose="020B0604020202020204" pitchFamily="34" charset="0"/>
            </a:endParaRPr>
          </a:p>
        </p:txBody>
      </p:sp>
      <p:sp>
        <p:nvSpPr>
          <p:cNvPr id="6" name="TextBox 5"/>
          <p:cNvSpPr txBox="1"/>
          <p:nvPr/>
        </p:nvSpPr>
        <p:spPr>
          <a:xfrm>
            <a:off x="1087468" y="504607"/>
            <a:ext cx="3376045" cy="338554"/>
          </a:xfrm>
          <a:prstGeom prst="rect">
            <a:avLst/>
          </a:prstGeom>
          <a:noFill/>
        </p:spPr>
        <p:txBody>
          <a:bodyPr wrap="square" rtlCol="0">
            <a:spAutoFit/>
          </a:bodyPr>
          <a:lstStyle/>
          <a:p>
            <a:pPr algn="ctr"/>
            <a:r>
              <a:rPr lang="en-US" sz="1600" b="1" dirty="0" smtClean="0">
                <a:latin typeface="Arial" panose="020B0604020202020204" pitchFamily="34" charset="0"/>
                <a:cs typeface="Arial" panose="020B0604020202020204" pitchFamily="34" charset="0"/>
              </a:rPr>
              <a:t>Common Classification Methods</a:t>
            </a:r>
          </a:p>
        </p:txBody>
      </p:sp>
      <p:sp>
        <p:nvSpPr>
          <p:cNvPr id="8" name="Rectangle 7"/>
          <p:cNvSpPr/>
          <p:nvPr/>
        </p:nvSpPr>
        <p:spPr>
          <a:xfrm>
            <a:off x="8555065" y="2278251"/>
            <a:ext cx="3208149" cy="1292662"/>
          </a:xfrm>
          <a:prstGeom prst="rect">
            <a:avLst/>
          </a:prstGeom>
        </p:spPr>
        <p:txBody>
          <a:bodyPr wrap="square">
            <a:spAutoFit/>
          </a:bodyPr>
          <a:lstStyle/>
          <a:p>
            <a:r>
              <a:rPr lang="en-US" sz="2400" b="1" dirty="0" smtClean="0">
                <a:solidFill>
                  <a:schemeClr val="accent1"/>
                </a:solidFill>
                <a:latin typeface="Arial" panose="020B0604020202020204" pitchFamily="34" charset="0"/>
                <a:cs typeface="Arial" panose="020B0604020202020204" pitchFamily="34" charset="0"/>
              </a:rPr>
              <a:t>User-Defined:</a:t>
            </a:r>
          </a:p>
          <a:p>
            <a:r>
              <a:rPr lang="en-US" b="1" i="1" dirty="0" smtClean="0">
                <a:latin typeface="Arial" panose="020B0604020202020204" pitchFamily="34" charset="0"/>
                <a:cs typeface="Arial" panose="020B0604020202020204" pitchFamily="34" charset="0"/>
              </a:rPr>
              <a:t>Classification based on pre-conceived or external factors. </a:t>
            </a:r>
            <a:endParaRPr lang="en-US" sz="2400" b="1" i="1" dirty="0">
              <a:solidFill>
                <a:schemeClr val="accent1"/>
              </a:solidFill>
              <a:latin typeface="Arial" panose="020B0604020202020204" pitchFamily="34" charset="0"/>
              <a:cs typeface="Arial" panose="020B0604020202020204" pitchFamily="34" charset="0"/>
            </a:endParaRPr>
          </a:p>
        </p:txBody>
      </p:sp>
      <p:pic>
        <p:nvPicPr>
          <p:cNvPr id="9" name="Picture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0024" y="832547"/>
            <a:ext cx="8323529" cy="5883384"/>
          </a:xfrm>
          <a:prstGeom prst="rect">
            <a:avLst/>
          </a:prstGeom>
        </p:spPr>
      </p:pic>
    </p:spTree>
    <p:extLst>
      <p:ext uri="{BB962C8B-B14F-4D97-AF65-F5344CB8AC3E}">
        <p14:creationId xmlns:p14="http://schemas.microsoft.com/office/powerpoint/2010/main" val="87828638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3735" y="192263"/>
            <a:ext cx="6219987" cy="338554"/>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 of Statistical Generalization</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2386738" y="821410"/>
            <a:ext cx="7191213"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More on Visual-Interpretive Effects of Classification</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80038" y="1573668"/>
            <a:ext cx="4762500" cy="3571875"/>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90425" y="1890687"/>
            <a:ext cx="4762500" cy="3571875"/>
          </a:xfrm>
          <a:prstGeom prst="rect">
            <a:avLst/>
          </a:prstGeom>
        </p:spPr>
      </p:pic>
      <p:sp>
        <p:nvSpPr>
          <p:cNvPr id="6" name="TextBox 5"/>
          <p:cNvSpPr txBox="1"/>
          <p:nvPr/>
        </p:nvSpPr>
        <p:spPr>
          <a:xfrm>
            <a:off x="2200760" y="5377676"/>
            <a:ext cx="2231756"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Equal Intervals</a:t>
            </a:r>
            <a:endParaRPr lang="en-US" sz="2400" dirty="0">
              <a:latin typeface="Arial" panose="020B0604020202020204" pitchFamily="34" charset="0"/>
              <a:cs typeface="Arial" panose="020B0604020202020204" pitchFamily="34" charset="0"/>
            </a:endParaRPr>
          </a:p>
        </p:txBody>
      </p:sp>
      <p:sp>
        <p:nvSpPr>
          <p:cNvPr id="7" name="TextBox 6"/>
          <p:cNvSpPr txBox="1"/>
          <p:nvPr/>
        </p:nvSpPr>
        <p:spPr>
          <a:xfrm>
            <a:off x="6690425" y="5608509"/>
            <a:ext cx="4850971"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Natural Breaks (Jenks Method)</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46970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3735" y="192263"/>
            <a:ext cx="6219987" cy="338554"/>
          </a:xfrm>
          <a:prstGeom prst="rect">
            <a:avLst/>
          </a:prstGeom>
        </p:spPr>
        <p:txBody>
          <a:bodyPr wrap="square">
            <a:spAutoFit/>
          </a:bodyPr>
          <a:lstStyle/>
          <a:p>
            <a:pPr algn="ctr"/>
            <a:r>
              <a:rPr lang="en-US" sz="1600" dirty="0" smtClean="0">
                <a:solidFill>
                  <a:srgbClr val="FF0000"/>
                </a:solidFill>
                <a:latin typeface="Arial" panose="020B0604020202020204" pitchFamily="34" charset="0"/>
                <a:cs typeface="Arial" panose="020B0604020202020204" pitchFamily="34" charset="0"/>
              </a:rPr>
              <a:t>The Science of Map Making: </a:t>
            </a:r>
            <a:r>
              <a:rPr lang="en-US" sz="1600" dirty="0" smtClean="0">
                <a:latin typeface="Arial" panose="020B0604020202020204" pitchFamily="34" charset="0"/>
                <a:cs typeface="Arial" panose="020B0604020202020204" pitchFamily="34" charset="0"/>
              </a:rPr>
              <a:t>Methods of Statistical Generalization</a:t>
            </a:r>
            <a:endParaRPr lang="en-US" sz="1600" dirty="0">
              <a:latin typeface="Arial" panose="020B0604020202020204" pitchFamily="34" charset="0"/>
              <a:cs typeface="Arial" panose="020B0604020202020204" pitchFamily="34" charset="0"/>
            </a:endParaRPr>
          </a:p>
        </p:txBody>
      </p:sp>
      <p:sp>
        <p:nvSpPr>
          <p:cNvPr id="3" name="TextBox 2"/>
          <p:cNvSpPr txBox="1"/>
          <p:nvPr/>
        </p:nvSpPr>
        <p:spPr>
          <a:xfrm>
            <a:off x="893735" y="530817"/>
            <a:ext cx="5408909" cy="369332"/>
          </a:xfrm>
          <a:prstGeom prst="rect">
            <a:avLst/>
          </a:prstGeom>
          <a:noFill/>
        </p:spPr>
        <p:txBody>
          <a:bodyPr wrap="square" rtlCol="0">
            <a:spAutoFit/>
          </a:bodyPr>
          <a:lstStyle/>
          <a:p>
            <a:pPr algn="ctr"/>
            <a:r>
              <a:rPr lang="en-US" dirty="0" smtClean="0">
                <a:latin typeface="Arial" panose="020B0604020202020204" pitchFamily="34" charset="0"/>
                <a:cs typeface="Arial" panose="020B0604020202020204" pitchFamily="34" charset="0"/>
              </a:rPr>
              <a:t>More on Visual-Interpretive Effects of Classification</a:t>
            </a:r>
            <a:endParaRPr lang="en-US"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38047" y="1088757"/>
            <a:ext cx="7222210" cy="5416658"/>
          </a:xfrm>
          <a:prstGeom prst="rect">
            <a:avLst/>
          </a:prstGeom>
        </p:spPr>
      </p:pic>
      <p:sp>
        <p:nvSpPr>
          <p:cNvPr id="9" name="TextBox 8"/>
          <p:cNvSpPr txBox="1"/>
          <p:nvPr/>
        </p:nvSpPr>
        <p:spPr>
          <a:xfrm>
            <a:off x="2045777" y="2433233"/>
            <a:ext cx="1627322"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Quartiles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3181674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5985" y="650929"/>
            <a:ext cx="1363851" cy="646331"/>
          </a:xfrm>
          <a:prstGeom prst="rect">
            <a:avLst/>
          </a:prstGeom>
          <a:noFill/>
        </p:spPr>
        <p:txBody>
          <a:bodyPr wrap="square" rtlCol="0">
            <a:spAutoFit/>
          </a:bodyPr>
          <a:lstStyle/>
          <a:p>
            <a:pPr algn="ctr"/>
            <a:r>
              <a:rPr lang="en-US" sz="3600" dirty="0" smtClean="0">
                <a:solidFill>
                  <a:schemeClr val="accent1"/>
                </a:solidFill>
              </a:rPr>
              <a:t>NEXT:</a:t>
            </a:r>
            <a:endParaRPr lang="en-US" sz="3600" dirty="0">
              <a:solidFill>
                <a:schemeClr val="accent1"/>
              </a:solidFill>
            </a:endParaRPr>
          </a:p>
        </p:txBody>
      </p:sp>
      <p:sp>
        <p:nvSpPr>
          <p:cNvPr id="3" name="Rectangle 2"/>
          <p:cNvSpPr/>
          <p:nvPr/>
        </p:nvSpPr>
        <p:spPr>
          <a:xfrm>
            <a:off x="1765280" y="2174951"/>
            <a:ext cx="7606571" cy="1508105"/>
          </a:xfrm>
          <a:prstGeom prst="rect">
            <a:avLst/>
          </a:prstGeom>
        </p:spPr>
        <p:txBody>
          <a:bodyPr wrap="none">
            <a:spAutoFit/>
          </a:bodyPr>
          <a:lstStyle/>
          <a:p>
            <a:pPr algn="ctr"/>
            <a:r>
              <a:rPr lang="en-US" sz="3600" b="1" i="1" dirty="0" smtClean="0">
                <a:latin typeface="Segoe Script" panose="020B0504020000000003" pitchFamily="34" charset="0"/>
                <a:cs typeface="Arial" panose="020B0604020202020204" pitchFamily="34" charset="0"/>
              </a:rPr>
              <a:t>ART:  </a:t>
            </a:r>
            <a:r>
              <a:rPr lang="en-US" sz="3600" b="1" dirty="0" smtClean="0">
                <a:latin typeface="Segoe Script" panose="020B0504020000000003" pitchFamily="34" charset="0"/>
                <a:cs typeface="Arial" panose="020B0604020202020204" pitchFamily="34" charset="0"/>
              </a:rPr>
              <a:t>Visual Communication</a:t>
            </a:r>
          </a:p>
          <a:p>
            <a:pPr algn="ctr"/>
            <a:r>
              <a:rPr lang="en-US" sz="2000" b="1" dirty="0">
                <a:latin typeface="Segoe Script" panose="020B0504020000000003" pitchFamily="34" charset="0"/>
                <a:cs typeface="Arial" panose="020B0604020202020204" pitchFamily="34" charset="0"/>
              </a:rPr>
              <a:t>a</a:t>
            </a:r>
            <a:r>
              <a:rPr lang="en-US" sz="2000" b="1" dirty="0" smtClean="0">
                <a:latin typeface="Segoe Script" panose="020B0504020000000003" pitchFamily="34" charset="0"/>
                <a:cs typeface="Arial" panose="020B0604020202020204" pitchFamily="34" charset="0"/>
              </a:rPr>
              <a:t>nd</a:t>
            </a:r>
          </a:p>
          <a:p>
            <a:pPr algn="ctr"/>
            <a:r>
              <a:rPr lang="en-US" sz="3600" b="1" dirty="0" smtClean="0">
                <a:latin typeface="Segoe Script" panose="020B0504020000000003" pitchFamily="34" charset="0"/>
                <a:cs typeface="Arial" panose="020B0604020202020204" pitchFamily="34" charset="0"/>
              </a:rPr>
              <a:t>Map Design</a:t>
            </a:r>
            <a:endParaRPr lang="en-US" sz="3600" b="1" dirty="0">
              <a:latin typeface="Segoe Script" panose="020B0504020000000003" pitchFamily="34" charset="0"/>
              <a:cs typeface="Arial" panose="020B0604020202020204" pitchFamily="34" charset="0"/>
            </a:endParaRPr>
          </a:p>
        </p:txBody>
      </p:sp>
    </p:spTree>
    <p:extLst>
      <p:ext uri="{BB962C8B-B14F-4D97-AF65-F5344CB8AC3E}">
        <p14:creationId xmlns:p14="http://schemas.microsoft.com/office/powerpoint/2010/main" val="75992854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5227" y="535737"/>
            <a:ext cx="4262034" cy="830997"/>
          </a:xfrm>
          <a:prstGeom prst="rect">
            <a:avLst/>
          </a:prstGeom>
          <a:noFill/>
        </p:spPr>
        <p:txBody>
          <a:bodyPr wrap="square" rtlCol="0">
            <a:spAutoFit/>
          </a:bodyPr>
          <a:lstStyle/>
          <a:p>
            <a:pPr algn="ctr"/>
            <a:r>
              <a:rPr lang="en-US" sz="4800" b="1" dirty="0" smtClean="0">
                <a:latin typeface="Chiller" panose="04020404031007020602" pitchFamily="82" charset="0"/>
              </a:rPr>
              <a:t>Art and Map Making</a:t>
            </a:r>
            <a:endParaRPr lang="en-US" sz="4800" b="1" dirty="0">
              <a:latin typeface="Chiller" panose="040204040310070206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3574" y="1947910"/>
            <a:ext cx="5822589" cy="2995006"/>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84204" y="322113"/>
            <a:ext cx="4693484" cy="3123300"/>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57261" y="3698444"/>
            <a:ext cx="3856076" cy="2888335"/>
          </a:xfrm>
          <a:prstGeom prst="rect">
            <a:avLst/>
          </a:prstGeom>
        </p:spPr>
      </p:pic>
    </p:spTree>
    <p:extLst>
      <p:ext uri="{BB962C8B-B14F-4D97-AF65-F5344CB8AC3E}">
        <p14:creationId xmlns:p14="http://schemas.microsoft.com/office/powerpoint/2010/main" val="212519492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495227" y="535737"/>
            <a:ext cx="4262034" cy="830997"/>
          </a:xfrm>
          <a:prstGeom prst="rect">
            <a:avLst/>
          </a:prstGeom>
          <a:noFill/>
        </p:spPr>
        <p:txBody>
          <a:bodyPr wrap="square" rtlCol="0">
            <a:spAutoFit/>
          </a:bodyPr>
          <a:lstStyle/>
          <a:p>
            <a:pPr algn="ctr"/>
            <a:r>
              <a:rPr lang="en-US" sz="4800" b="1" dirty="0" smtClean="0">
                <a:latin typeface="Chiller" panose="04020404031007020602" pitchFamily="82" charset="0"/>
              </a:rPr>
              <a:t>Art and Map Making</a:t>
            </a:r>
            <a:endParaRPr lang="en-US" sz="4800" b="1" dirty="0">
              <a:latin typeface="Chiller" panose="04020404031007020602"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27431" y="754186"/>
            <a:ext cx="4563655" cy="5648087"/>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94464" y="3578230"/>
            <a:ext cx="2428158" cy="2961168"/>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53803" y="1366734"/>
            <a:ext cx="2590800" cy="176212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6057" y="1553521"/>
            <a:ext cx="3454919" cy="4630303"/>
          </a:xfrm>
          <a:prstGeom prst="rect">
            <a:avLst/>
          </a:prstGeom>
        </p:spPr>
      </p:pic>
    </p:spTree>
    <p:extLst>
      <p:ext uri="{BB962C8B-B14F-4D97-AF65-F5344CB8AC3E}">
        <p14:creationId xmlns:p14="http://schemas.microsoft.com/office/powerpoint/2010/main" val="29455653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58977" y="1469037"/>
            <a:ext cx="9608695" cy="3046988"/>
          </a:xfrm>
          <a:prstGeom prst="rect">
            <a:avLst/>
          </a:prstGeom>
          <a:noFill/>
        </p:spPr>
        <p:txBody>
          <a:bodyPr wrap="square" rtlCol="0">
            <a:spAutoFit/>
          </a:bodyPr>
          <a:lstStyle/>
          <a:p>
            <a:r>
              <a:rPr lang="en-US" sz="4800" dirty="0" smtClean="0"/>
              <a:t>Cartography is the art, science and technology of making maps, together with their study as scientific documents and works of art </a:t>
            </a:r>
            <a:r>
              <a:rPr lang="en-US" dirty="0" smtClean="0"/>
              <a:t>(I.C.A in Meynen 1973).</a:t>
            </a:r>
            <a:endParaRPr lang="en-US" dirty="0"/>
          </a:p>
        </p:txBody>
      </p:sp>
    </p:spTree>
    <p:extLst>
      <p:ext uri="{BB962C8B-B14F-4D97-AF65-F5344CB8AC3E}">
        <p14:creationId xmlns:p14="http://schemas.microsoft.com/office/powerpoint/2010/main" val="625630351"/>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8154" y="141423"/>
            <a:ext cx="4262034" cy="830997"/>
          </a:xfrm>
          <a:prstGeom prst="rect">
            <a:avLst/>
          </a:prstGeom>
          <a:noFill/>
        </p:spPr>
        <p:txBody>
          <a:bodyPr wrap="square" rtlCol="0">
            <a:spAutoFit/>
          </a:bodyPr>
          <a:lstStyle/>
          <a:p>
            <a:pPr algn="ctr"/>
            <a:r>
              <a:rPr lang="en-US" sz="4800" b="1" dirty="0" smtClean="0">
                <a:latin typeface="Chiller" panose="04020404031007020602" pitchFamily="82" charset="0"/>
              </a:rPr>
              <a:t>Art and Map Making</a:t>
            </a:r>
            <a:endParaRPr lang="en-US" sz="4800" b="1" dirty="0">
              <a:latin typeface="Chiller" panose="04020404031007020602" pitchFamily="82"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2559" y="972420"/>
            <a:ext cx="3496585" cy="242170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45776" y="3394129"/>
            <a:ext cx="4811305" cy="341424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5165" y="141423"/>
            <a:ext cx="4291223" cy="6568198"/>
          </a:xfrm>
          <a:prstGeom prst="rect">
            <a:avLst/>
          </a:prstGeom>
        </p:spPr>
      </p:pic>
    </p:spTree>
    <p:extLst>
      <p:ext uri="{BB962C8B-B14F-4D97-AF65-F5344CB8AC3E}">
        <p14:creationId xmlns:p14="http://schemas.microsoft.com/office/powerpoint/2010/main" val="36059786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alpha val="90000"/>
          </a:schemeClr>
        </a:solidFill>
        <a:effectLst/>
      </p:bgPr>
    </p:bg>
    <p:spTree>
      <p:nvGrpSpPr>
        <p:cNvPr id="1" name=""/>
        <p:cNvGrpSpPr/>
        <p:nvPr/>
      </p:nvGrpSpPr>
      <p:grpSpPr>
        <a:xfrm>
          <a:off x="0" y="0"/>
          <a:ext cx="0" cy="0"/>
          <a:chOff x="0" y="0"/>
          <a:chExt cx="0" cy="0"/>
        </a:xfrm>
      </p:grpSpPr>
      <p:sp>
        <p:nvSpPr>
          <p:cNvPr id="3" name="TextBox 2"/>
          <p:cNvSpPr txBox="1"/>
          <p:nvPr/>
        </p:nvSpPr>
        <p:spPr>
          <a:xfrm>
            <a:off x="1568154" y="141423"/>
            <a:ext cx="4262034" cy="830997"/>
          </a:xfrm>
          <a:prstGeom prst="rect">
            <a:avLst/>
          </a:prstGeom>
          <a:noFill/>
        </p:spPr>
        <p:txBody>
          <a:bodyPr wrap="square" rtlCol="0">
            <a:spAutoFit/>
          </a:bodyPr>
          <a:lstStyle/>
          <a:p>
            <a:pPr algn="ctr"/>
            <a:r>
              <a:rPr lang="en-US" sz="4800" b="1" dirty="0" smtClean="0">
                <a:latin typeface="Chiller" panose="04020404031007020602" pitchFamily="82" charset="0"/>
              </a:rPr>
              <a:t>Art and Map Making</a:t>
            </a:r>
            <a:endParaRPr lang="en-US" sz="4800" b="1" dirty="0">
              <a:latin typeface="Chiller" panose="04020404031007020602" pitchFamily="82" charset="0"/>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347204" y="1266052"/>
            <a:ext cx="6639686" cy="4979764"/>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8985" y="1628078"/>
            <a:ext cx="4170109" cy="441185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3300000">
            <a:off x="5346397" y="2771540"/>
            <a:ext cx="2615411" cy="1359526"/>
          </a:xfrm>
          <a:prstGeom prst="rect">
            <a:avLst/>
          </a:prstGeom>
        </p:spPr>
      </p:pic>
    </p:spTree>
    <p:extLst>
      <p:ext uri="{BB962C8B-B14F-4D97-AF65-F5344CB8AC3E}">
        <p14:creationId xmlns:p14="http://schemas.microsoft.com/office/powerpoint/2010/main" val="67914786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933" y="0"/>
            <a:ext cx="7842141" cy="6639513"/>
          </a:xfrm>
          <a:prstGeom prst="rect">
            <a:avLst/>
          </a:prstGeom>
        </p:spPr>
      </p:pic>
      <p:sp>
        <p:nvSpPr>
          <p:cNvPr id="3" name="TextBox 2"/>
          <p:cNvSpPr txBox="1"/>
          <p:nvPr/>
        </p:nvSpPr>
        <p:spPr>
          <a:xfrm>
            <a:off x="9097505" y="2396426"/>
            <a:ext cx="2386739" cy="923330"/>
          </a:xfrm>
          <a:prstGeom prst="rect">
            <a:avLst/>
          </a:prstGeom>
          <a:noFill/>
        </p:spPr>
        <p:txBody>
          <a:bodyPr wrap="square" rtlCol="0">
            <a:spAutoFit/>
          </a:bodyPr>
          <a:lstStyle/>
          <a:p>
            <a:r>
              <a:rPr lang="en-US" sz="5400" dirty="0" smtClean="0">
                <a:latin typeface="Lucida Calligraphy" panose="03010101010101010101" pitchFamily="66" charset="0"/>
              </a:rPr>
              <a:t>ART</a:t>
            </a:r>
            <a:endParaRPr lang="en-US" sz="5400" dirty="0">
              <a:latin typeface="Lucida Calligraphy" panose="03010101010101010101" pitchFamily="66" charset="0"/>
            </a:endParaRPr>
          </a:p>
        </p:txBody>
      </p:sp>
    </p:spTree>
    <p:extLst>
      <p:ext uri="{BB962C8B-B14F-4D97-AF65-F5344CB8AC3E}">
        <p14:creationId xmlns:p14="http://schemas.microsoft.com/office/powerpoint/2010/main" val="13832561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82305" y="286718"/>
            <a:ext cx="8152109" cy="6114082"/>
          </a:xfrm>
          <a:prstGeom prst="rect">
            <a:avLst/>
          </a:prstGeom>
        </p:spPr>
      </p:pic>
    </p:spTree>
    <p:extLst>
      <p:ext uri="{BB962C8B-B14F-4D97-AF65-F5344CB8AC3E}">
        <p14:creationId xmlns:p14="http://schemas.microsoft.com/office/powerpoint/2010/main" val="415531877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191300" y="346148"/>
            <a:ext cx="6611736" cy="584775"/>
          </a:xfrm>
          <a:prstGeom prst="rect">
            <a:avLst/>
          </a:prstGeom>
        </p:spPr>
        <p:txBody>
          <a:bodyPr wrap="square">
            <a:spAutoFit/>
          </a:bodyPr>
          <a:lstStyle/>
          <a:p>
            <a:pPr algn="ctr"/>
            <a:r>
              <a:rPr lang="en-US" sz="3200" b="1" i="1" dirty="0" smtClean="0">
                <a:solidFill>
                  <a:schemeClr val="accent1"/>
                </a:solidFill>
                <a:latin typeface="Arial" panose="020B0604020202020204" pitchFamily="34" charset="0"/>
                <a:cs typeface="Arial" panose="020B0604020202020204" pitchFamily="34" charset="0"/>
              </a:rPr>
              <a:t>ART:  </a:t>
            </a:r>
            <a:r>
              <a:rPr lang="en-US" sz="3200" b="1" dirty="0" smtClean="0">
                <a:solidFill>
                  <a:schemeClr val="accent1"/>
                </a:solidFill>
                <a:latin typeface="Arial" panose="020B0604020202020204" pitchFamily="34" charset="0"/>
                <a:cs typeface="Arial" panose="020B0604020202020204" pitchFamily="34" charset="0"/>
              </a:rPr>
              <a:t>Best Practices</a:t>
            </a:r>
            <a:endParaRPr lang="en-US" sz="3200" b="1" dirty="0">
              <a:solidFill>
                <a:schemeClr val="accent1"/>
              </a:solidFill>
              <a:latin typeface="Arial" panose="020B0604020202020204" pitchFamily="34" charset="0"/>
              <a:cs typeface="Arial" panose="020B0604020202020204" pitchFamily="34" charset="0"/>
            </a:endParaRPr>
          </a:p>
        </p:txBody>
      </p:sp>
      <p:sp>
        <p:nvSpPr>
          <p:cNvPr id="5" name="TextBox 4"/>
          <p:cNvSpPr txBox="1"/>
          <p:nvPr/>
        </p:nvSpPr>
        <p:spPr>
          <a:xfrm>
            <a:off x="1906292" y="1472340"/>
            <a:ext cx="7702658" cy="4832092"/>
          </a:xfrm>
          <a:prstGeom prst="rect">
            <a:avLst/>
          </a:prstGeom>
          <a:noFill/>
        </p:spPr>
        <p:txBody>
          <a:bodyPr wrap="square" rtlCol="0">
            <a:spAutoFit/>
          </a:bodyPr>
          <a:lstStyle/>
          <a:p>
            <a:pPr algn="just"/>
            <a:r>
              <a:rPr lang="en-US" sz="2800" i="1" dirty="0" smtClean="0">
                <a:latin typeface="Arial" panose="020B0604020202020204" pitchFamily="34" charset="0"/>
                <a:cs typeface="Arial" panose="020B0604020202020204" pitchFamily="34" charset="0"/>
              </a:rPr>
              <a:t>While we may not all be talented enough to produce stunning, creative map designs, we can all learn to follow established guide-lines and general “rules.” </a:t>
            </a:r>
          </a:p>
          <a:p>
            <a:pPr algn="just"/>
            <a:endParaRPr lang="en-US" sz="2800" i="1" dirty="0">
              <a:latin typeface="Arial" panose="020B0604020202020204" pitchFamily="34" charset="0"/>
              <a:cs typeface="Arial" panose="020B0604020202020204" pitchFamily="34" charset="0"/>
            </a:endParaRPr>
          </a:p>
          <a:p>
            <a:pPr algn="just"/>
            <a:r>
              <a:rPr lang="en-US" sz="2800" i="1" dirty="0" smtClean="0">
                <a:latin typeface="Arial" panose="020B0604020202020204" pitchFamily="34" charset="0"/>
                <a:cs typeface="Arial" panose="020B0604020202020204" pitchFamily="34" charset="0"/>
              </a:rPr>
              <a:t>When it comes to the composition and layout of a map, Science can inform Art.  What works best – regardless of esthetics – can be established so that even the least “artistic” among us can make a useful and pleasant map.</a:t>
            </a:r>
            <a:endParaRPr lang="en-US" sz="2800" i="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1541599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568154" y="141423"/>
            <a:ext cx="4262034" cy="830997"/>
          </a:xfrm>
          <a:prstGeom prst="rect">
            <a:avLst/>
          </a:prstGeom>
          <a:noFill/>
        </p:spPr>
        <p:txBody>
          <a:bodyPr wrap="square" rtlCol="0">
            <a:spAutoFit/>
          </a:bodyPr>
          <a:lstStyle/>
          <a:p>
            <a:pPr algn="ctr"/>
            <a:r>
              <a:rPr lang="en-US" sz="4800" b="1" dirty="0" smtClean="0">
                <a:latin typeface="Chiller" panose="04020404031007020602" pitchFamily="82" charset="0"/>
              </a:rPr>
              <a:t>Map Making as Craft</a:t>
            </a:r>
            <a:endParaRPr lang="en-US" sz="4800" b="1" dirty="0">
              <a:latin typeface="Chiller" panose="04020404031007020602" pitchFamily="82"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9797" y="972420"/>
            <a:ext cx="8239124" cy="5442675"/>
          </a:xfrm>
          <a:prstGeom prst="rect">
            <a:avLst/>
          </a:prstGeom>
        </p:spPr>
      </p:pic>
    </p:spTree>
    <p:extLst>
      <p:ext uri="{BB962C8B-B14F-4D97-AF65-F5344CB8AC3E}">
        <p14:creationId xmlns:p14="http://schemas.microsoft.com/office/powerpoint/2010/main" val="28351479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400" y="139485"/>
            <a:ext cx="5842861" cy="400110"/>
          </a:xfrm>
          <a:prstGeom prst="rect">
            <a:avLst/>
          </a:prstGeom>
          <a:noFill/>
        </p:spPr>
        <p:txBody>
          <a:bodyPr wrap="square" rtlCol="0">
            <a:spAutoFit/>
          </a:bodyPr>
          <a:lstStyle/>
          <a:p>
            <a:pPr algn="ctr"/>
            <a:r>
              <a:rPr lang="en-US" sz="2000" i="1" dirty="0" smtClean="0">
                <a:latin typeface="Arial" panose="020B0604020202020204" pitchFamily="34" charset="0"/>
                <a:cs typeface="Arial" panose="020B0604020202020204" pitchFamily="34" charset="0"/>
              </a:rPr>
              <a:t>Map Composition and Design:  </a:t>
            </a:r>
            <a:r>
              <a:rPr lang="en-US" sz="2000" dirty="0" smtClean="0">
                <a:latin typeface="Arial" panose="020B0604020202020204" pitchFamily="34" charset="0"/>
                <a:cs typeface="Arial" panose="020B0604020202020204" pitchFamily="34" charset="0"/>
              </a:rPr>
              <a:t>Parts of the Map</a:t>
            </a:r>
            <a:endParaRPr lang="en-US" sz="20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6292" y="1063167"/>
            <a:ext cx="7788221" cy="5545122"/>
          </a:xfrm>
          <a:prstGeom prst="rect">
            <a:avLst/>
          </a:prstGeom>
        </p:spPr>
      </p:pic>
    </p:spTree>
    <p:extLst>
      <p:ext uri="{BB962C8B-B14F-4D97-AF65-F5344CB8AC3E}">
        <p14:creationId xmlns:p14="http://schemas.microsoft.com/office/powerpoint/2010/main" val="123727999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92262" y="325465"/>
            <a:ext cx="7148945" cy="461665"/>
          </a:xfrm>
          <a:prstGeom prst="rect">
            <a:avLst/>
          </a:prstGeom>
        </p:spPr>
        <p:txBody>
          <a:bodyPr wrap="none">
            <a:spAutoFit/>
          </a:bodyPr>
          <a:lstStyle/>
          <a:p>
            <a:pPr algn="ctr"/>
            <a:r>
              <a:rPr lang="en-US" i="1" dirty="0" smtClean="0">
                <a:latin typeface="Arial" panose="020B0604020202020204" pitchFamily="34" charset="0"/>
                <a:cs typeface="Arial" panose="020B0604020202020204" pitchFamily="34" charset="0"/>
              </a:rPr>
              <a:t>Map Composition and Design:  </a:t>
            </a:r>
            <a:r>
              <a:rPr lang="en-US" sz="2400" dirty="0" smtClean="0">
                <a:latin typeface="Arial" panose="020B0604020202020204" pitchFamily="34" charset="0"/>
                <a:cs typeface="Arial" panose="020B0604020202020204" pitchFamily="34" charset="0"/>
              </a:rPr>
              <a:t>Creating a Visual Hierarchy</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692262" y="1332854"/>
            <a:ext cx="5584551" cy="4093428"/>
          </a:xfrm>
          <a:prstGeom prst="rect">
            <a:avLst/>
          </a:prstGeom>
        </p:spPr>
        <p:txBody>
          <a:bodyPr wrap="square">
            <a:spAutoFit/>
          </a:bodyPr>
          <a:lstStyle/>
          <a:p>
            <a:pPr marL="342900" indent="-342900">
              <a:spcAft>
                <a:spcPts val="1200"/>
              </a:spcAft>
              <a:buFont typeface="Arial" panose="020B0604020202020204" pitchFamily="34" charset="0"/>
              <a:buChar char="•"/>
            </a:pPr>
            <a:r>
              <a:rPr lang="en-US" sz="2400" b="0" i="0" dirty="0" smtClean="0">
                <a:solidFill>
                  <a:srgbClr val="000000"/>
                </a:solidFill>
                <a:effectLst/>
                <a:latin typeface="Arial" panose="020B0604020202020204" pitchFamily="34" charset="0"/>
                <a:cs typeface="Arial" panose="020B0604020202020204" pitchFamily="34" charset="0"/>
              </a:rPr>
              <a:t>Visual hierarchy is content organized in a manner that visually communicates order and importance. </a:t>
            </a:r>
          </a:p>
          <a:p>
            <a:pPr marL="342900" indent="-342900">
              <a:spcAft>
                <a:spcPts val="1200"/>
              </a:spcAft>
              <a:buFont typeface="Arial" panose="020B0604020202020204" pitchFamily="34" charset="0"/>
              <a:buChar char="•"/>
            </a:pPr>
            <a:r>
              <a:rPr lang="en-US" sz="2400" b="0" i="0" dirty="0" smtClean="0">
                <a:solidFill>
                  <a:srgbClr val="000000"/>
                </a:solidFill>
                <a:effectLst/>
                <a:latin typeface="Arial" panose="020B0604020202020204" pitchFamily="34" charset="0"/>
                <a:cs typeface="Arial" panose="020B0604020202020204" pitchFamily="34" charset="0"/>
              </a:rPr>
              <a:t>Visual cues, such as size, position, arrangement and color, can be used to create visual hierarchy in a map. </a:t>
            </a:r>
          </a:p>
          <a:p>
            <a:pPr marL="342900" indent="-342900">
              <a:spcAft>
                <a:spcPts val="1200"/>
              </a:spcAft>
              <a:buFont typeface="Arial" panose="020B0604020202020204" pitchFamily="34" charset="0"/>
              <a:buChar char="•"/>
            </a:pPr>
            <a:r>
              <a:rPr lang="en-US" sz="2400" b="0" i="0" dirty="0" smtClean="0">
                <a:solidFill>
                  <a:srgbClr val="000000"/>
                </a:solidFill>
                <a:effectLst/>
                <a:latin typeface="Arial" panose="020B0604020202020204" pitchFamily="34" charset="0"/>
                <a:cs typeface="Arial" panose="020B0604020202020204" pitchFamily="34" charset="0"/>
              </a:rPr>
              <a:t>Visual hierarchy creates a sense of depth on a flat map and enables quicker reading of the map for meaning and importance. </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82705" y="1441342"/>
            <a:ext cx="5206353" cy="4275011"/>
          </a:xfrm>
          <a:prstGeom prst="rect">
            <a:avLst/>
          </a:prstGeom>
        </p:spPr>
      </p:pic>
    </p:spTree>
    <p:extLst>
      <p:ext uri="{BB962C8B-B14F-4D97-AF65-F5344CB8AC3E}">
        <p14:creationId xmlns:p14="http://schemas.microsoft.com/office/powerpoint/2010/main" val="395415223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3" y="177312"/>
            <a:ext cx="7485682" cy="461665"/>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Map Composition and Design:  </a:t>
            </a:r>
            <a:r>
              <a:rPr lang="en-US" sz="2400" dirty="0" smtClean="0">
                <a:latin typeface="Arial" panose="020B0604020202020204" pitchFamily="34" charset="0"/>
                <a:cs typeface="Arial" panose="020B0604020202020204" pitchFamily="34" charset="0"/>
              </a:rPr>
              <a:t>Poor Visual Hierarchy</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04814" y="620733"/>
            <a:ext cx="8028122" cy="6198930"/>
          </a:xfrm>
          <a:prstGeom prst="rect">
            <a:avLst/>
          </a:prstGeom>
        </p:spPr>
      </p:pic>
    </p:spTree>
    <p:extLst>
      <p:ext uri="{BB962C8B-B14F-4D97-AF65-F5344CB8AC3E}">
        <p14:creationId xmlns:p14="http://schemas.microsoft.com/office/powerpoint/2010/main" val="182955911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3" y="177312"/>
            <a:ext cx="7485682" cy="461665"/>
          </a:xfrm>
          <a:prstGeom prst="rect">
            <a:avLst/>
          </a:prstGeom>
        </p:spPr>
        <p:txBody>
          <a:bodyPr wrap="square">
            <a:spAutoFit/>
          </a:bodyPr>
          <a:lstStyle/>
          <a:p>
            <a:pPr algn="ctr"/>
            <a:r>
              <a:rPr lang="en-US" i="1" dirty="0" smtClean="0">
                <a:latin typeface="Arial" panose="020B0604020202020204" pitchFamily="34" charset="0"/>
                <a:cs typeface="Arial" panose="020B0604020202020204" pitchFamily="34" charset="0"/>
              </a:rPr>
              <a:t>Map Composition and Design:  </a:t>
            </a:r>
            <a:r>
              <a:rPr lang="en-US" sz="2400" dirty="0" smtClean="0">
                <a:latin typeface="Arial" panose="020B0604020202020204" pitchFamily="34" charset="0"/>
                <a:cs typeface="Arial" panose="020B0604020202020204" pitchFamily="34" charset="0"/>
              </a:rPr>
              <a:t>Better Visual Hierarchy</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15530" y="829562"/>
            <a:ext cx="7610395" cy="5876381"/>
          </a:xfrm>
          <a:prstGeom prst="rect">
            <a:avLst/>
          </a:prstGeom>
        </p:spPr>
      </p:pic>
    </p:spTree>
    <p:extLst>
      <p:ext uri="{BB962C8B-B14F-4D97-AF65-F5344CB8AC3E}">
        <p14:creationId xmlns:p14="http://schemas.microsoft.com/office/powerpoint/2010/main" val="358196628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456841" y="2479729"/>
            <a:ext cx="8632556" cy="707886"/>
          </a:xfrm>
          <a:prstGeom prst="rect">
            <a:avLst/>
          </a:prstGeom>
          <a:noFill/>
        </p:spPr>
        <p:txBody>
          <a:bodyPr wrap="square" rtlCol="0">
            <a:spAutoFit/>
          </a:bodyPr>
          <a:lstStyle/>
          <a:p>
            <a:pPr algn="ctr"/>
            <a:r>
              <a:rPr lang="en-US" sz="4000" dirty="0" smtClean="0">
                <a:solidFill>
                  <a:srgbClr val="00B0F0"/>
                </a:solidFill>
              </a:rPr>
              <a:t>What can we LEARN TODAY?</a:t>
            </a:r>
            <a:endParaRPr lang="en-US" sz="4000" dirty="0">
              <a:solidFill>
                <a:srgbClr val="00B0F0"/>
              </a:solidFill>
            </a:endParaRPr>
          </a:p>
        </p:txBody>
      </p:sp>
      <p:sp>
        <p:nvSpPr>
          <p:cNvPr id="10" name="TextBox 9"/>
          <p:cNvSpPr txBox="1"/>
          <p:nvPr/>
        </p:nvSpPr>
        <p:spPr>
          <a:xfrm>
            <a:off x="1100380" y="1084881"/>
            <a:ext cx="10709328" cy="707886"/>
          </a:xfrm>
          <a:prstGeom prst="rect">
            <a:avLst/>
          </a:prstGeom>
          <a:noFill/>
        </p:spPr>
        <p:txBody>
          <a:bodyPr wrap="square" rtlCol="0">
            <a:spAutoFit/>
          </a:bodyPr>
          <a:lstStyle/>
          <a:p>
            <a:r>
              <a:rPr lang="en-US" sz="4000" b="1" dirty="0" smtClean="0">
                <a:effectLst>
                  <a:outerShdw blurRad="38100" dist="38100" dir="2700000" algn="tl">
                    <a:srgbClr val="000000">
                      <a:alpha val="43137"/>
                    </a:srgbClr>
                  </a:outerShdw>
                </a:effectLst>
                <a:latin typeface="Chiller" panose="04020404031007020602" pitchFamily="82" charset="0"/>
              </a:rPr>
              <a:t>THAT SEEMS LIKE A LOT!!  HOW MUCH TIME DO WE HAVE??</a:t>
            </a:r>
            <a:endParaRPr lang="en-US" sz="4000" b="1" dirty="0">
              <a:effectLst>
                <a:outerShdw blurRad="38100" dist="38100" dir="2700000" algn="tl">
                  <a:srgbClr val="000000">
                    <a:alpha val="43137"/>
                  </a:srgbClr>
                </a:outerShdw>
              </a:effectLst>
              <a:latin typeface="Chiller" panose="04020404031007020602" pitchFamily="82" charset="0"/>
            </a:endParaRPr>
          </a:p>
        </p:txBody>
      </p:sp>
    </p:spTree>
    <p:extLst>
      <p:ext uri="{BB962C8B-B14F-4D97-AF65-F5344CB8AC3E}">
        <p14:creationId xmlns:p14="http://schemas.microsoft.com/office/powerpoint/2010/main" val="219046536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59649" y="129175"/>
            <a:ext cx="5096267" cy="369332"/>
          </a:xfrm>
          <a:prstGeom prst="rect">
            <a:avLst/>
          </a:prstGeom>
        </p:spPr>
        <p:txBody>
          <a:bodyPr wrap="none">
            <a:spAutoFit/>
          </a:bodyPr>
          <a:lstStyle/>
          <a:p>
            <a:pPr algn="ctr"/>
            <a:r>
              <a:rPr lang="en-US" i="1" dirty="0" smtClean="0">
                <a:latin typeface="Arial" panose="020B0604020202020204" pitchFamily="34" charset="0"/>
                <a:cs typeface="Arial" panose="020B0604020202020204" pitchFamily="34" charset="0"/>
              </a:rPr>
              <a:t>Map Composition and Design:  </a:t>
            </a:r>
            <a:r>
              <a:rPr lang="en-US" dirty="0" smtClean="0">
                <a:latin typeface="Arial" panose="020B0604020202020204" pitchFamily="34" charset="0"/>
                <a:cs typeface="Arial" panose="020B0604020202020204" pitchFamily="34" charset="0"/>
              </a:rPr>
              <a:t>Parts of the Map</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2422" y="702471"/>
            <a:ext cx="7625015" cy="5892057"/>
          </a:xfrm>
          <a:prstGeom prst="rect">
            <a:avLst/>
          </a:prstGeom>
        </p:spPr>
      </p:pic>
    </p:spTree>
    <p:extLst>
      <p:ext uri="{BB962C8B-B14F-4D97-AF65-F5344CB8AC3E}">
        <p14:creationId xmlns:p14="http://schemas.microsoft.com/office/powerpoint/2010/main" val="115851321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25338" y="129175"/>
            <a:ext cx="6164894" cy="369332"/>
          </a:xfrm>
          <a:prstGeom prst="rect">
            <a:avLst/>
          </a:prstGeom>
        </p:spPr>
        <p:txBody>
          <a:bodyPr wrap="none">
            <a:spAutoFit/>
          </a:bodyPr>
          <a:lstStyle/>
          <a:p>
            <a:pPr algn="ctr"/>
            <a:r>
              <a:rPr lang="en-US" i="1" dirty="0" smtClean="0">
                <a:latin typeface="Arial" panose="020B0604020202020204" pitchFamily="34" charset="0"/>
                <a:cs typeface="Arial" panose="020B0604020202020204" pitchFamily="34" charset="0"/>
              </a:rPr>
              <a:t>Map Composition and Design:  </a:t>
            </a:r>
            <a:r>
              <a:rPr lang="en-US" dirty="0" smtClean="0">
                <a:latin typeface="Arial" panose="020B0604020202020204" pitchFamily="34" charset="0"/>
                <a:cs typeface="Arial" panose="020B0604020202020204" pitchFamily="34" charset="0"/>
              </a:rPr>
              <a:t>Additional Parts of the Map</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5281" y="697425"/>
            <a:ext cx="9028972" cy="5935849"/>
          </a:xfrm>
          <a:prstGeom prst="rect">
            <a:avLst/>
          </a:prstGeom>
        </p:spPr>
      </p:pic>
    </p:spTree>
    <p:extLst>
      <p:ext uri="{BB962C8B-B14F-4D97-AF65-F5344CB8AC3E}">
        <p14:creationId xmlns:p14="http://schemas.microsoft.com/office/powerpoint/2010/main" val="32267292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5674" y="129175"/>
            <a:ext cx="4644220" cy="523220"/>
          </a:xfrm>
          <a:prstGeom prst="rect">
            <a:avLst/>
          </a:prstGeom>
        </p:spPr>
        <p:txBody>
          <a:bodyPr wrap="none">
            <a:spAutoFit/>
          </a:bodyPr>
          <a:lstStyle/>
          <a:p>
            <a:pPr algn="ctr"/>
            <a:r>
              <a:rPr lang="en-US" i="1" dirty="0" smtClean="0">
                <a:latin typeface="Arial" panose="020B0604020202020204" pitchFamily="34" charset="0"/>
                <a:cs typeface="Arial" panose="020B0604020202020204" pitchFamily="34" charset="0"/>
              </a:rPr>
              <a:t>Map Composition and Design:  </a:t>
            </a:r>
            <a:r>
              <a:rPr lang="en-US" sz="2800" b="1" dirty="0" smtClean="0">
                <a:latin typeface="Arial" panose="020B0604020202020204" pitchFamily="34" charset="0"/>
                <a:cs typeface="Arial" panose="020B0604020202020204" pitchFamily="34" charset="0"/>
              </a:rPr>
              <a:t>SCALE</a:t>
            </a:r>
            <a:r>
              <a:rPr lang="en-US" dirty="0" smtClean="0">
                <a:latin typeface="Arial" panose="020B0604020202020204" pitchFamily="34" charset="0"/>
                <a:cs typeface="Arial" panose="020B0604020202020204" pitchFamily="34" charset="0"/>
              </a:rPr>
              <a:t> </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944" y="2791309"/>
            <a:ext cx="5429250" cy="38481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57533" y="3280959"/>
            <a:ext cx="5947512" cy="286880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58343" y="763156"/>
            <a:ext cx="7036709" cy="1920323"/>
          </a:xfrm>
          <a:prstGeom prst="rect">
            <a:avLst/>
          </a:prstGeom>
        </p:spPr>
      </p:pic>
    </p:spTree>
    <p:extLst>
      <p:ext uri="{BB962C8B-B14F-4D97-AF65-F5344CB8AC3E}">
        <p14:creationId xmlns:p14="http://schemas.microsoft.com/office/powerpoint/2010/main" val="170015406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4598" y="175670"/>
            <a:ext cx="7257116" cy="461665"/>
          </a:xfrm>
          <a:prstGeom prst="rect">
            <a:avLst/>
          </a:prstGeom>
        </p:spPr>
        <p:txBody>
          <a:bodyPr wrap="non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sz="2400" dirty="0" smtClean="0">
                <a:latin typeface="Arial" panose="020B0604020202020204" pitchFamily="34" charset="0"/>
                <a:cs typeface="Arial" panose="020B0604020202020204" pitchFamily="34" charset="0"/>
              </a:rPr>
              <a:t>Legend Size and Placement</a:t>
            </a:r>
            <a:endParaRPr lang="en-US" sz="2400" dirty="0">
              <a:latin typeface="Arial" panose="020B0604020202020204" pitchFamily="34" charset="0"/>
              <a:cs typeface="Arial" panose="020B0604020202020204" pitchFamily="34" charset="0"/>
            </a:endParaRPr>
          </a:p>
        </p:txBody>
      </p:sp>
      <p:sp>
        <p:nvSpPr>
          <p:cNvPr id="3" name="Rectangle 2"/>
          <p:cNvSpPr/>
          <p:nvPr/>
        </p:nvSpPr>
        <p:spPr>
          <a:xfrm>
            <a:off x="480447" y="1001131"/>
            <a:ext cx="11468745" cy="5047536"/>
          </a:xfrm>
          <a:prstGeom prst="rect">
            <a:avLst/>
          </a:prstGeom>
        </p:spPr>
        <p:txBody>
          <a:bodyPr wrap="square">
            <a:spAutoFit/>
          </a:bodyPr>
          <a:lstStyle/>
          <a:p>
            <a:pPr marL="457200" indent="-457200">
              <a:lnSpc>
                <a:spcPct val="150000"/>
              </a:lnSpc>
              <a:buFont typeface="Arial" panose="020B0604020202020204" pitchFamily="34" charset="0"/>
              <a:buChar char="•"/>
            </a:pPr>
            <a:r>
              <a:rPr lang="en-US" sz="2800" b="0" i="0" u="none" strike="noStrike" baseline="0" dirty="0" smtClean="0">
                <a:solidFill>
                  <a:srgbClr val="000000"/>
                </a:solidFill>
                <a:latin typeface="Arial" panose="020B0604020202020204" pitchFamily="34" charset="0"/>
                <a:cs typeface="Arial" panose="020B0604020202020204" pitchFamily="34" charset="0"/>
              </a:rPr>
              <a:t>It lists the symbols used on a map and what they depict.</a:t>
            </a:r>
          </a:p>
          <a:p>
            <a:pPr marL="457200" indent="-457200">
              <a:lnSpc>
                <a:spcPct val="150000"/>
              </a:lnSpc>
              <a:buFont typeface="Arial" panose="020B0604020202020204" pitchFamily="34" charset="0"/>
              <a:buChar char="•"/>
            </a:pPr>
            <a:r>
              <a:rPr lang="en-US" sz="2800" b="0" i="0" u="none" strike="noStrike" baseline="0" dirty="0" smtClean="0">
                <a:solidFill>
                  <a:srgbClr val="000000"/>
                </a:solidFill>
                <a:latin typeface="Arial" panose="020B0604020202020204" pitchFamily="34" charset="0"/>
                <a:cs typeface="Arial" panose="020B0604020202020204" pitchFamily="34" charset="0"/>
              </a:rPr>
              <a:t>It should fully and clearly identify symbols that require information.</a:t>
            </a: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cs typeface="Arial" panose="020B0604020202020204" pitchFamily="34" charset="0"/>
              </a:rPr>
              <a:t>Placement depends mostly on the shape of the mapped area.</a:t>
            </a:r>
            <a:endParaRPr lang="en-US" sz="2800" b="0" i="0" u="none" strike="noStrike" baseline="0" dirty="0" smtClean="0">
              <a:solidFill>
                <a:srgbClr val="000000"/>
              </a:solidFill>
              <a:latin typeface="Arial" panose="020B0604020202020204" pitchFamily="34" charset="0"/>
              <a:cs typeface="Arial" panose="020B0604020202020204" pitchFamily="34" charset="0"/>
            </a:endParaRPr>
          </a:p>
          <a:p>
            <a:pPr marL="457200" indent="-457200">
              <a:lnSpc>
                <a:spcPct val="150000"/>
              </a:lnSpc>
              <a:buFont typeface="Arial" panose="020B0604020202020204" pitchFamily="34" charset="0"/>
              <a:buChar char="•"/>
            </a:pPr>
            <a:r>
              <a:rPr lang="en-US" sz="2800" dirty="0" smtClean="0">
                <a:solidFill>
                  <a:srgbClr val="000000"/>
                </a:solidFill>
                <a:latin typeface="Arial" panose="020B0604020202020204" pitchFamily="34" charset="0"/>
                <a:cs typeface="Arial" panose="020B0604020202020204" pitchFamily="34" charset="0"/>
              </a:rPr>
              <a:t>It should not overwhelm the Map, but is high in the visual hierarchy.</a:t>
            </a:r>
          </a:p>
          <a:p>
            <a:pPr marL="457200" indent="-4572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Removing information related to base map features (state boundaries on a US map) or readily identifiable features (highway symbols) is one effective way to minimize legend size.</a:t>
            </a:r>
          </a:p>
          <a:p>
            <a:pPr marL="457200" indent="-457200">
              <a:buFont typeface="Arial" panose="020B0604020202020204" pitchFamily="34" charset="0"/>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4473265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54762" y="268659"/>
            <a:ext cx="4875053" cy="461665"/>
          </a:xfrm>
          <a:prstGeom prst="rect">
            <a:avLst/>
          </a:prstGeom>
        </p:spPr>
        <p:txBody>
          <a:bodyPr wrap="non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sz="2400" dirty="0" smtClean="0">
                <a:latin typeface="Arial" panose="020B0604020202020204" pitchFamily="34" charset="0"/>
                <a:cs typeface="Arial" panose="020B0604020202020204" pitchFamily="34" charset="0"/>
              </a:rPr>
              <a:t>LEGENDS</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1461" y="963963"/>
            <a:ext cx="2604927" cy="2087229"/>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41447" y="499491"/>
            <a:ext cx="4608115" cy="2688067"/>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204" y="869819"/>
            <a:ext cx="3331167" cy="2275515"/>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96817" y="3473117"/>
            <a:ext cx="3209925" cy="3209925"/>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37288" y="3473117"/>
            <a:ext cx="4270965" cy="3467877"/>
          </a:xfrm>
          <a:prstGeom prst="rect">
            <a:avLst/>
          </a:prstGeom>
        </p:spPr>
      </p:pic>
    </p:spTree>
    <p:extLst>
      <p:ext uri="{BB962C8B-B14F-4D97-AF65-F5344CB8AC3E}">
        <p14:creationId xmlns:p14="http://schemas.microsoft.com/office/powerpoint/2010/main" val="30005642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4029" y="268659"/>
            <a:ext cx="6516528" cy="461665"/>
          </a:xfrm>
          <a:prstGeom prst="rect">
            <a:avLst/>
          </a:prstGeom>
        </p:spPr>
        <p:txBody>
          <a:bodyPr wrap="non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b="1" i="1" dirty="0" smtClean="0">
                <a:solidFill>
                  <a:schemeClr val="accent4">
                    <a:lumMod val="75000"/>
                  </a:schemeClr>
                </a:solidFill>
                <a:latin typeface="Arial" panose="020B0604020202020204" pitchFamily="34" charset="0"/>
                <a:cs typeface="Arial" panose="020B0604020202020204" pitchFamily="34" charset="0"/>
              </a:rPr>
              <a:t>Not so Good </a:t>
            </a:r>
            <a:r>
              <a:rPr lang="en-US" i="1" dirty="0" smtClean="0">
                <a:solidFill>
                  <a:schemeClr val="accent4">
                    <a:lumMod val="75000"/>
                  </a:schemeClr>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LEGENDS</a:t>
            </a:r>
            <a:endParaRPr lang="en-US" sz="2400"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029" y="929898"/>
            <a:ext cx="3132370" cy="4417017"/>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30922" y="730324"/>
            <a:ext cx="2678787" cy="5797376"/>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28240" y="730324"/>
            <a:ext cx="4755006" cy="5884909"/>
          </a:xfrm>
          <a:prstGeom prst="rect">
            <a:avLst/>
          </a:prstGeom>
        </p:spPr>
      </p:pic>
    </p:spTree>
    <p:extLst>
      <p:ext uri="{BB962C8B-B14F-4D97-AF65-F5344CB8AC3E}">
        <p14:creationId xmlns:p14="http://schemas.microsoft.com/office/powerpoint/2010/main" val="282599448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2038" y="268659"/>
            <a:ext cx="6080511" cy="461665"/>
          </a:xfrm>
          <a:prstGeom prst="rect">
            <a:avLst/>
          </a:prstGeom>
        </p:spPr>
        <p:txBody>
          <a:bodyPr wrap="non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b="1" i="1" dirty="0" smtClean="0">
                <a:solidFill>
                  <a:schemeClr val="accent4">
                    <a:lumMod val="75000"/>
                  </a:schemeClr>
                </a:solidFill>
                <a:latin typeface="Arial" panose="020B0604020202020204" pitchFamily="34" charset="0"/>
                <a:cs typeface="Arial" panose="020B0604020202020204" pitchFamily="34" charset="0"/>
              </a:rPr>
              <a:t>My Favorite</a:t>
            </a:r>
            <a:r>
              <a:rPr lang="en-US" i="1" dirty="0" smtClean="0">
                <a:solidFill>
                  <a:schemeClr val="accent4">
                    <a:lumMod val="75000"/>
                  </a:schemeClr>
                </a:solidFill>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LEGEND</a:t>
            </a:r>
            <a:endParaRPr lang="en-US" sz="24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300" y="950706"/>
            <a:ext cx="8291593" cy="5752540"/>
          </a:xfrm>
          <a:prstGeom prst="rect">
            <a:avLst/>
          </a:prstGeom>
        </p:spPr>
      </p:pic>
    </p:spTree>
    <p:extLst>
      <p:ext uri="{BB962C8B-B14F-4D97-AF65-F5344CB8AC3E}">
        <p14:creationId xmlns:p14="http://schemas.microsoft.com/office/powerpoint/2010/main" val="312691283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1952" y="237663"/>
            <a:ext cx="7776489" cy="523220"/>
          </a:xfrm>
          <a:prstGeom prst="rect">
            <a:avLst/>
          </a:prstGeom>
        </p:spPr>
        <p:txBody>
          <a:bodyPr wrap="non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sz="2800" b="1" dirty="0" smtClean="0">
                <a:latin typeface="Arial" panose="020B0604020202020204" pitchFamily="34" charset="0"/>
                <a:cs typeface="Arial" panose="020B0604020202020204" pitchFamily="34" charset="0"/>
              </a:rPr>
              <a:t>OTHER Map Components</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831952" y="1177871"/>
            <a:ext cx="10957301" cy="5663089"/>
          </a:xfrm>
          <a:prstGeom prst="rect">
            <a:avLst/>
          </a:prstGeom>
          <a:noFill/>
        </p:spPr>
        <p:txBody>
          <a:bodyPr wrap="square" rtlCol="0">
            <a:spAutoFit/>
          </a:bodyPr>
          <a:lstStyle/>
          <a:p>
            <a:pPr marL="457200" indent="-457200">
              <a:buFont typeface="Arial" panose="020B0604020202020204" pitchFamily="34" charset="0"/>
              <a:buChar char="•"/>
            </a:pPr>
            <a:r>
              <a:rPr lang="en-US" sz="2800" dirty="0" smtClean="0">
                <a:solidFill>
                  <a:schemeClr val="accent1"/>
                </a:solidFill>
                <a:latin typeface="Arial" panose="020B0604020202020204" pitchFamily="34" charset="0"/>
                <a:cs typeface="Arial" panose="020B0604020202020204" pitchFamily="34" charset="0"/>
              </a:rPr>
              <a:t>Do I need a North Arrow?</a:t>
            </a:r>
          </a:p>
          <a:p>
            <a:pPr lvl="2"/>
            <a:r>
              <a:rPr lang="en-US" sz="2400" dirty="0" smtClean="0">
                <a:latin typeface="Courier New" panose="02070309020205020404" pitchFamily="49" charset="0"/>
                <a:cs typeface="Courier New" panose="02070309020205020404" pitchFamily="49" charset="0"/>
              </a:rPr>
              <a:t>Most maps don’t require it.</a:t>
            </a:r>
          </a:p>
          <a:p>
            <a:pPr lvl="2"/>
            <a:r>
              <a:rPr lang="en-US" sz="2400" dirty="0" smtClean="0">
                <a:latin typeface="Courier New" panose="02070309020205020404" pitchFamily="49" charset="0"/>
                <a:cs typeface="Courier New" panose="02070309020205020404" pitchFamily="49" charset="0"/>
              </a:rPr>
              <a:t>IF you need or use one, don’t get crazy!</a:t>
            </a:r>
            <a:endParaRPr lang="en-US" sz="2400" dirty="0">
              <a:latin typeface="Courier New" panose="02070309020205020404" pitchFamily="49" charset="0"/>
              <a:cs typeface="Courier New" panose="02070309020205020404" pitchFamily="49" charset="0"/>
            </a:endParaRPr>
          </a:p>
          <a:p>
            <a:pPr marL="457200" indent="-457200">
              <a:buFont typeface="Arial" panose="020B0604020202020204" pitchFamily="34" charset="0"/>
              <a:buChar char="•"/>
            </a:pPr>
            <a:r>
              <a:rPr lang="en-US" sz="2800" dirty="0" smtClean="0">
                <a:solidFill>
                  <a:schemeClr val="accent1"/>
                </a:solidFill>
                <a:latin typeface="Arial" panose="020B0604020202020204" pitchFamily="34" charset="0"/>
                <a:cs typeface="Arial" panose="020B0604020202020204" pitchFamily="34" charset="0"/>
              </a:rPr>
              <a:t>Do I need to cite the source of the base map and data?</a:t>
            </a:r>
          </a:p>
          <a:p>
            <a:pPr lvl="2"/>
            <a:r>
              <a:rPr lang="en-US" sz="2400" dirty="0" smtClean="0">
                <a:latin typeface="Courier New" panose="02070309020205020404" pitchFamily="49" charset="0"/>
                <a:cs typeface="Courier New" panose="02070309020205020404" pitchFamily="49" charset="0"/>
              </a:rPr>
              <a:t>In most cases, YES. Give credit where it’s due.</a:t>
            </a:r>
          </a:p>
          <a:p>
            <a:pPr marL="457200" indent="-457200">
              <a:buFont typeface="Arial" panose="020B0604020202020204" pitchFamily="34" charset="0"/>
              <a:buChar char="•"/>
            </a:pPr>
            <a:r>
              <a:rPr lang="en-US" sz="2800" dirty="0" smtClean="0">
                <a:solidFill>
                  <a:schemeClr val="accent1"/>
                </a:solidFill>
                <a:latin typeface="Arial" panose="020B0604020202020204" pitchFamily="34" charset="0"/>
                <a:cs typeface="Arial" panose="020B0604020202020204" pitchFamily="34" charset="0"/>
              </a:rPr>
              <a:t>Do I have to specify the Projection?</a:t>
            </a:r>
          </a:p>
          <a:p>
            <a:pPr lvl="2"/>
            <a:r>
              <a:rPr lang="en-US" sz="2400" dirty="0" smtClean="0">
                <a:latin typeface="Courier New" panose="02070309020205020404" pitchFamily="49" charset="0"/>
                <a:cs typeface="Courier New" panose="02070309020205020404" pitchFamily="49" charset="0"/>
              </a:rPr>
              <a:t>Depends. Sometimes you don’t know for sure. </a:t>
            </a:r>
          </a:p>
          <a:p>
            <a:pPr lvl="2"/>
            <a:r>
              <a:rPr lang="en-US" sz="2400" dirty="0" smtClean="0">
                <a:latin typeface="Courier New" panose="02070309020205020404" pitchFamily="49" charset="0"/>
                <a:cs typeface="Courier New" panose="02070309020205020404" pitchFamily="49" charset="0"/>
              </a:rPr>
              <a:t>IF you choose a projection for a specific reason, then make a note it. </a:t>
            </a:r>
          </a:p>
          <a:p>
            <a:pPr lvl="2">
              <a:spcAft>
                <a:spcPts val="1200"/>
              </a:spcAft>
            </a:pPr>
            <a:r>
              <a:rPr lang="en-US" sz="2400" b="1" dirty="0" smtClean="0">
                <a:latin typeface="Times New Roman" panose="02020603050405020304" pitchFamily="18" charset="0"/>
                <a:cs typeface="Times New Roman" panose="02020603050405020304" pitchFamily="18" charset="0"/>
              </a:rPr>
              <a:t>[More on Map Projections and choosing one that is appropriate .. Later]</a:t>
            </a:r>
          </a:p>
          <a:p>
            <a:pPr marL="457200" indent="-457200">
              <a:buFont typeface="Arial" panose="020B0604020202020204" pitchFamily="34" charset="0"/>
              <a:buChar char="•"/>
            </a:pPr>
            <a:r>
              <a:rPr lang="en-US" sz="2800" dirty="0" smtClean="0">
                <a:solidFill>
                  <a:schemeClr val="accent1"/>
                </a:solidFill>
                <a:latin typeface="Arial" panose="020B0604020202020204" pitchFamily="34" charset="0"/>
                <a:cs typeface="Arial" panose="020B0604020202020204" pitchFamily="34" charset="0"/>
              </a:rPr>
              <a:t>Do I need a </a:t>
            </a:r>
            <a:r>
              <a:rPr lang="en-US" sz="2800" dirty="0" smtClean="0">
                <a:solidFill>
                  <a:schemeClr val="accent1"/>
                </a:solidFill>
                <a:latin typeface="Arial" panose="020B0604020202020204" pitchFamily="34" charset="0"/>
                <a:cs typeface="Arial" panose="020B0604020202020204" pitchFamily="34" charset="0"/>
              </a:rPr>
              <a:t>Locator map or I</a:t>
            </a:r>
            <a:r>
              <a:rPr lang="en-US" sz="2800" dirty="0" smtClean="0">
                <a:solidFill>
                  <a:schemeClr val="accent1"/>
                </a:solidFill>
                <a:latin typeface="Arial" panose="020B0604020202020204" pitchFamily="34" charset="0"/>
                <a:cs typeface="Arial" panose="020B0604020202020204" pitchFamily="34" charset="0"/>
              </a:rPr>
              <a:t>nset Map?</a:t>
            </a:r>
          </a:p>
          <a:p>
            <a:pPr lvl="2"/>
            <a:r>
              <a:rPr lang="en-US" sz="2400" dirty="0" smtClean="0">
                <a:latin typeface="Courier New" panose="02070309020205020404" pitchFamily="49" charset="0"/>
                <a:cs typeface="Courier New" panose="02070309020205020404" pitchFamily="49" charset="0"/>
              </a:rPr>
              <a:t>Only if the mapped area is not obvious, or if a certain part of the map needs “zooming in” to show detail.</a:t>
            </a:r>
            <a:endParaRPr lang="en-US" sz="2800"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470584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17356" y="270739"/>
            <a:ext cx="4618493" cy="523220"/>
          </a:xfrm>
          <a:prstGeom prst="rect">
            <a:avLst/>
          </a:prstGeom>
        </p:spPr>
        <p:txBody>
          <a:bodyPr wrap="squar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sz="2800" b="1" dirty="0" smtClean="0">
                <a:latin typeface="Arial" panose="020B0604020202020204" pitchFamily="34" charset="0"/>
                <a:cs typeface="Arial" panose="020B0604020202020204" pitchFamily="34" charset="0"/>
              </a:rPr>
              <a:t>TITLE</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1317356" y="994856"/>
            <a:ext cx="10275376" cy="4693593"/>
          </a:xfrm>
          <a:prstGeom prst="rect">
            <a:avLst/>
          </a:prstGeom>
          <a:noFill/>
        </p:spPr>
        <p:txBody>
          <a:bodyPr wrap="square" rtlCol="0">
            <a:spAutoFit/>
          </a:bodyPr>
          <a:lstStyle/>
          <a:p>
            <a:pPr lvl="1">
              <a:spcAft>
                <a:spcPts val="1800"/>
              </a:spcAft>
            </a:pPr>
            <a:r>
              <a:rPr lang="en-US" sz="3200" b="1" dirty="0" smtClean="0">
                <a:solidFill>
                  <a:schemeClr val="accent1"/>
                </a:solidFill>
                <a:latin typeface="Arial" panose="020B0604020202020204" pitchFamily="34" charset="0"/>
                <a:cs typeface="Arial" panose="020B0604020202020204" pitchFamily="34" charset="0"/>
              </a:rPr>
              <a:t>Most ALL Maps require a Title.</a:t>
            </a:r>
          </a:p>
          <a:p>
            <a:pPr marL="914400" lvl="1" indent="-457200">
              <a:lnSpc>
                <a:spcPct val="150000"/>
              </a:lnSpc>
              <a:buFont typeface="Arial" panose="020B0604020202020204" pitchFamily="34" charset="0"/>
              <a:buChar char="•"/>
            </a:pPr>
            <a:r>
              <a:rPr lang="en-US" sz="2800" b="1" i="1" dirty="0" smtClean="0">
                <a:latin typeface="Arial" panose="020B0604020202020204" pitchFamily="34" charset="0"/>
                <a:cs typeface="Arial" panose="020B0604020202020204" pitchFamily="34" charset="0"/>
              </a:rPr>
              <a:t>It should clearly state the Theme of the map,</a:t>
            </a:r>
          </a:p>
          <a:p>
            <a:pPr marL="914400" lvl="1" indent="-457200">
              <a:lnSpc>
                <a:spcPct val="150000"/>
              </a:lnSpc>
              <a:buFont typeface="Arial" panose="020B0604020202020204" pitchFamily="34" charset="0"/>
              <a:buChar char="•"/>
            </a:pPr>
            <a:r>
              <a:rPr lang="en-US" sz="2800" b="1" i="1" dirty="0" smtClean="0">
                <a:latin typeface="Arial" panose="020B0604020202020204" pitchFamily="34" charset="0"/>
                <a:cs typeface="Arial" panose="020B0604020202020204" pitchFamily="34" charset="0"/>
              </a:rPr>
              <a:t>The location of the mapped area (unless it is obvious or is part of a series of maps of the same place,)</a:t>
            </a:r>
          </a:p>
          <a:p>
            <a:pPr marL="914400" lvl="1" indent="-457200">
              <a:lnSpc>
                <a:spcPct val="150000"/>
              </a:lnSpc>
              <a:buFont typeface="Arial" panose="020B0604020202020204" pitchFamily="34" charset="0"/>
              <a:buChar char="•"/>
            </a:pPr>
            <a:r>
              <a:rPr lang="en-US" sz="2800" b="1" i="1" dirty="0" smtClean="0">
                <a:latin typeface="Arial" panose="020B0604020202020204" pitchFamily="34" charset="0"/>
                <a:cs typeface="Arial" panose="020B0604020202020204" pitchFamily="34" charset="0"/>
              </a:rPr>
              <a:t>The Date of source information,</a:t>
            </a:r>
          </a:p>
          <a:p>
            <a:pPr marL="914400" lvl="1" indent="-457200">
              <a:lnSpc>
                <a:spcPct val="150000"/>
              </a:lnSpc>
              <a:buFont typeface="Arial" panose="020B0604020202020204" pitchFamily="34" charset="0"/>
              <a:buChar char="•"/>
            </a:pPr>
            <a:r>
              <a:rPr lang="en-US" sz="2800" b="1" i="1" dirty="0" smtClean="0">
                <a:latin typeface="Arial" panose="020B0604020202020204" pitchFamily="34" charset="0"/>
                <a:cs typeface="Arial" panose="020B0604020202020204" pitchFamily="34" charset="0"/>
              </a:rPr>
              <a:t>Should convey the purpose of the map, and</a:t>
            </a:r>
          </a:p>
          <a:p>
            <a:pPr marL="914400" lvl="1" indent="-457200">
              <a:lnSpc>
                <a:spcPct val="150000"/>
              </a:lnSpc>
              <a:spcAft>
                <a:spcPts val="1200"/>
              </a:spcAft>
              <a:buFont typeface="Arial" panose="020B0604020202020204" pitchFamily="34" charset="0"/>
              <a:buChar char="•"/>
            </a:pPr>
            <a:r>
              <a:rPr lang="en-US" sz="2800" b="1" i="1" dirty="0" smtClean="0">
                <a:latin typeface="Arial" panose="020B0604020202020204" pitchFamily="34" charset="0"/>
                <a:cs typeface="Arial" panose="020B0604020202020204" pitchFamily="34" charset="0"/>
              </a:rPr>
              <a:t>Should be tailored to the intended audience</a:t>
            </a:r>
            <a:r>
              <a:rPr lang="en-US" sz="2400" dirty="0" smtClean="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9075151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58470" y="0"/>
            <a:ext cx="8875059" cy="6858000"/>
          </a:xfrm>
          <a:prstGeom prst="rect">
            <a:avLst/>
          </a:prstGeom>
        </p:spPr>
      </p:pic>
    </p:spTree>
    <p:extLst>
      <p:ext uri="{BB962C8B-B14F-4D97-AF65-F5344CB8AC3E}">
        <p14:creationId xmlns:p14="http://schemas.microsoft.com/office/powerpoint/2010/main" val="36077451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24745" y="588936"/>
            <a:ext cx="7268705" cy="646331"/>
          </a:xfrm>
          <a:prstGeom prst="rect">
            <a:avLst/>
          </a:prstGeom>
          <a:noFill/>
        </p:spPr>
        <p:txBody>
          <a:bodyPr wrap="square" rtlCol="0">
            <a:spAutoFit/>
          </a:bodyPr>
          <a:lstStyle/>
          <a:p>
            <a:pPr marL="571500" indent="-571500">
              <a:buFont typeface="Arial" panose="020B0604020202020204" pitchFamily="34" charset="0"/>
              <a:buChar char="•"/>
            </a:pPr>
            <a:r>
              <a:rPr lang="en-US" sz="3600" b="1" dirty="0" smtClean="0">
                <a:solidFill>
                  <a:schemeClr val="accent1"/>
                </a:solidFill>
              </a:rPr>
              <a:t>The </a:t>
            </a:r>
            <a:r>
              <a:rPr lang="en-US" sz="3600" b="1" i="1" dirty="0" smtClean="0">
                <a:solidFill>
                  <a:schemeClr val="accent1"/>
                </a:solidFill>
              </a:rPr>
              <a:t>SCIENCE</a:t>
            </a:r>
            <a:r>
              <a:rPr lang="en-US" sz="3600" b="1" dirty="0" smtClean="0">
                <a:solidFill>
                  <a:schemeClr val="accent1"/>
                </a:solidFill>
              </a:rPr>
              <a:t> of Map Making</a:t>
            </a:r>
            <a:endParaRPr lang="en-US" sz="3200" b="1" dirty="0">
              <a:solidFill>
                <a:schemeClr val="accent1"/>
              </a:solidFill>
            </a:endParaRPr>
          </a:p>
        </p:txBody>
      </p:sp>
      <p:sp>
        <p:nvSpPr>
          <p:cNvPr id="6" name="TextBox 5"/>
          <p:cNvSpPr txBox="1"/>
          <p:nvPr/>
        </p:nvSpPr>
        <p:spPr>
          <a:xfrm>
            <a:off x="1968283" y="1980414"/>
            <a:ext cx="8756543"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Issues of Abstraction,</a:t>
            </a:r>
            <a:r>
              <a:rPr lang="en-US" sz="2800" dirty="0" smtClean="0">
                <a:latin typeface="Arial" panose="020B0604020202020204" pitchFamily="34" charset="0"/>
                <a:cs typeface="Arial" panose="020B0604020202020204" pitchFamily="34" charset="0"/>
              </a:rPr>
              <a:t> Simplification and </a:t>
            </a:r>
            <a:r>
              <a:rPr lang="en-US" sz="2800" dirty="0" smtClean="0">
                <a:latin typeface="Arial" panose="020B0604020202020204" pitchFamily="34" charset="0"/>
                <a:cs typeface="Arial" panose="020B0604020202020204" pitchFamily="34" charset="0"/>
              </a:rPr>
              <a:t>Genera</a:t>
            </a:r>
            <a:r>
              <a:rPr lang="en-US" sz="2400" dirty="0" smtClean="0">
                <a:latin typeface="Arial" panose="020B0604020202020204" pitchFamily="34" charset="0"/>
                <a:cs typeface="Arial" panose="020B0604020202020204" pitchFamily="34" charset="0"/>
              </a:rPr>
              <a:t>lization</a:t>
            </a:r>
            <a:endParaRPr lang="en-US" sz="2400" dirty="0">
              <a:latin typeface="Arial" panose="020B0604020202020204" pitchFamily="34" charset="0"/>
              <a:cs typeface="Arial" panose="020B0604020202020204" pitchFamily="34" charset="0"/>
            </a:endParaRPr>
          </a:p>
        </p:txBody>
      </p:sp>
      <p:sp>
        <p:nvSpPr>
          <p:cNvPr id="8" name="TextBox 7"/>
          <p:cNvSpPr txBox="1"/>
          <p:nvPr/>
        </p:nvSpPr>
        <p:spPr>
          <a:xfrm>
            <a:off x="1968283" y="2987171"/>
            <a:ext cx="8818536" cy="523220"/>
          </a:xfrm>
          <a:prstGeom prst="rect">
            <a:avLst/>
          </a:prstGeom>
          <a:noFill/>
        </p:spPr>
        <p:txBody>
          <a:bodyPr wrap="square" rtlCol="0">
            <a:spAutoFit/>
          </a:bodyPr>
          <a:lstStyle/>
          <a:p>
            <a:r>
              <a:rPr lang="en-US" sz="2800" dirty="0" smtClean="0"/>
              <a:t>Strategies of Symbolization</a:t>
            </a:r>
            <a:endParaRPr lang="en-US" sz="2800" dirty="0"/>
          </a:p>
        </p:txBody>
      </p:sp>
      <p:sp>
        <p:nvSpPr>
          <p:cNvPr id="9" name="TextBox 8"/>
          <p:cNvSpPr txBox="1"/>
          <p:nvPr/>
        </p:nvSpPr>
        <p:spPr>
          <a:xfrm>
            <a:off x="1968283" y="3993928"/>
            <a:ext cx="8632555" cy="523220"/>
          </a:xfrm>
          <a:prstGeom prst="rect">
            <a:avLst/>
          </a:prstGeom>
          <a:noFill/>
        </p:spPr>
        <p:txBody>
          <a:bodyPr wrap="square" rtlCol="0">
            <a:spAutoFit/>
          </a:bodyPr>
          <a:lstStyle/>
          <a:p>
            <a:r>
              <a:rPr lang="en-US" sz="2800" dirty="0" smtClean="0"/>
              <a:t>Methods of Statistical Generalization</a:t>
            </a:r>
            <a:endParaRPr lang="en-US" sz="2800" dirty="0"/>
          </a:p>
        </p:txBody>
      </p:sp>
    </p:spTree>
    <p:extLst>
      <p:ext uri="{BB962C8B-B14F-4D97-AF65-F5344CB8AC3E}">
        <p14:creationId xmlns:p14="http://schemas.microsoft.com/office/powerpoint/2010/main" val="3793293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anim calcmode="lin" valueType="num">
                                      <p:cBhvr additive="base">
                                        <p:cTn id="19" dur="500" fill="hold"/>
                                        <p:tgtEl>
                                          <p:spTgt spid="9">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9">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8386" y="270739"/>
            <a:ext cx="6044338" cy="523220"/>
          </a:xfrm>
          <a:prstGeom prst="rect">
            <a:avLst/>
          </a:prstGeom>
        </p:spPr>
        <p:txBody>
          <a:bodyPr wrap="square">
            <a:spAutoFit/>
          </a:bodyPr>
          <a:lstStyle/>
          <a:p>
            <a:pPr algn="ctr"/>
            <a:r>
              <a:rPr lang="en-US" i="1" dirty="0" smtClean="0">
                <a:solidFill>
                  <a:srgbClr val="FF0000"/>
                </a:solidFill>
                <a:latin typeface="Arial" panose="020B0604020202020204" pitchFamily="34" charset="0"/>
                <a:cs typeface="Arial" panose="020B0604020202020204" pitchFamily="34" charset="0"/>
              </a:rPr>
              <a:t>Map Composition and Design:  </a:t>
            </a:r>
            <a:r>
              <a:rPr lang="en-US" sz="2800" b="1" dirty="0" smtClean="0">
                <a:latin typeface="Arial" panose="020B0604020202020204" pitchFamily="34" charset="0"/>
                <a:cs typeface="Arial" panose="020B0604020202020204" pitchFamily="34" charset="0"/>
              </a:rPr>
              <a:t>TITLE and Text</a:t>
            </a:r>
            <a:endParaRPr lang="en-US" sz="2400" dirty="0">
              <a:latin typeface="Arial" panose="020B0604020202020204" pitchFamily="34" charset="0"/>
              <a:cs typeface="Arial" panose="020B0604020202020204" pitchFamily="34" charset="0"/>
            </a:endParaRPr>
          </a:p>
        </p:txBody>
      </p:sp>
      <p:sp>
        <p:nvSpPr>
          <p:cNvPr id="3" name="TextBox 2"/>
          <p:cNvSpPr txBox="1"/>
          <p:nvPr/>
        </p:nvSpPr>
        <p:spPr>
          <a:xfrm>
            <a:off x="1146875" y="1332854"/>
            <a:ext cx="10042901" cy="4647426"/>
          </a:xfrm>
          <a:prstGeom prst="rect">
            <a:avLst/>
          </a:prstGeom>
          <a:noFill/>
        </p:spPr>
        <p:txBody>
          <a:bodyPr wrap="square" rtlCol="0">
            <a:spAutoFit/>
          </a:bodyPr>
          <a:lstStyle/>
          <a:p>
            <a:pPr marL="457200" indent="-457200">
              <a:buFont typeface="Arial" panose="020B0604020202020204" pitchFamily="34" charset="0"/>
              <a:buChar char="•"/>
            </a:pPr>
            <a:r>
              <a:rPr lang="en-US" sz="2800" b="1" dirty="0" smtClean="0">
                <a:solidFill>
                  <a:schemeClr val="accent1"/>
                </a:solidFill>
                <a:latin typeface="Arial" panose="020B0604020202020204" pitchFamily="34" charset="0"/>
                <a:cs typeface="Arial" panose="020B0604020202020204" pitchFamily="34" charset="0"/>
              </a:rPr>
              <a:t>The Position of the title on the page </a:t>
            </a:r>
            <a:r>
              <a:rPr lang="en-US" sz="2400" dirty="0" smtClean="0">
                <a:latin typeface="Arial" panose="020B0604020202020204" pitchFamily="34" charset="0"/>
                <a:cs typeface="Arial" panose="020B0604020202020204" pitchFamily="34" charset="0"/>
              </a:rPr>
              <a:t>will vary according the size and shape of the mapped area, but in every case should be the most prominent text and with the largest lettering.</a:t>
            </a:r>
          </a:p>
          <a:p>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800" b="1" dirty="0" smtClean="0">
                <a:solidFill>
                  <a:schemeClr val="accent1"/>
                </a:solidFill>
                <a:latin typeface="Arial" panose="020B0604020202020204" pitchFamily="34" charset="0"/>
                <a:cs typeface="Arial" panose="020B0604020202020204" pitchFamily="34" charset="0"/>
              </a:rPr>
              <a:t>Other Text </a:t>
            </a:r>
            <a:r>
              <a:rPr lang="en-US" sz="2400" dirty="0" smtClean="0">
                <a:latin typeface="Arial" panose="020B0604020202020204" pitchFamily="34" charset="0"/>
                <a:cs typeface="Arial" panose="020B0604020202020204" pitchFamily="34" charset="0"/>
              </a:rPr>
              <a:t>should be lower in the Visual Hierarchy in terms of placement and text size.</a:t>
            </a:r>
          </a:p>
          <a:p>
            <a:pPr marL="457200" indent="-457200">
              <a:buFont typeface="Arial" panose="020B0604020202020204" pitchFamily="34" charset="0"/>
              <a:buChar char="•"/>
            </a:pPr>
            <a:endParaRPr lang="en-US" sz="2400" dirty="0" smtClean="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smtClean="0">
                <a:solidFill>
                  <a:schemeClr val="accent1"/>
                </a:solidFill>
                <a:latin typeface="Arial" panose="020B0604020202020204" pitchFamily="34" charset="0"/>
                <a:cs typeface="Arial" panose="020B0604020202020204" pitchFamily="34" charset="0"/>
              </a:rPr>
              <a:t>LABELS.</a:t>
            </a:r>
            <a:r>
              <a:rPr lang="en-US" sz="2400" b="1" dirty="0" smtClean="0">
                <a:latin typeface="Arial" panose="020B0604020202020204" pitchFamily="34" charset="0"/>
                <a:cs typeface="Arial" panose="020B0604020202020204" pitchFamily="34" charset="0"/>
              </a:rPr>
              <a:t>  </a:t>
            </a:r>
            <a:r>
              <a:rPr lang="en-US" sz="2400" dirty="0" smtClean="0">
                <a:latin typeface="Arial" panose="020B0604020202020204" pitchFamily="34" charset="0"/>
                <a:cs typeface="Arial" panose="020B0604020202020204" pitchFamily="34" charset="0"/>
              </a:rPr>
              <a:t>Place names, Rivers, Roads, and other labels associated with features on the map should VARY according to their importance and within their own hierarchy. (Big cities get bigger type fonts, etc.)</a:t>
            </a:r>
          </a:p>
          <a:p>
            <a:pPr marL="457200" indent="-4572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b="1" dirty="0" smtClean="0">
                <a:solidFill>
                  <a:schemeClr val="accent1"/>
                </a:solidFill>
                <a:latin typeface="Arial" panose="020B0604020202020204" pitchFamily="34" charset="0"/>
                <a:cs typeface="Arial" panose="020B0604020202020204" pitchFamily="34" charset="0"/>
              </a:rPr>
              <a:t>Different Feature Classes </a:t>
            </a:r>
            <a:r>
              <a:rPr lang="en-US" sz="2400" dirty="0" smtClean="0">
                <a:latin typeface="Arial" panose="020B0604020202020204" pitchFamily="34" charset="0"/>
                <a:cs typeface="Arial" panose="020B0604020202020204" pitchFamily="34" charset="0"/>
              </a:rPr>
              <a:t>may be distinguished by different fonts.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07886459"/>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320050" y="154759"/>
            <a:ext cx="4638928" cy="6525010"/>
          </a:xfrm>
          <a:prstGeom prst="rect">
            <a:avLst/>
          </a:prstGeom>
        </p:spPr>
      </p:pic>
      <p:pic>
        <p:nvPicPr>
          <p:cNvPr id="3" name="Picture 2"/>
          <p:cNvPicPr>
            <a:picLocks noChangeAspect="1"/>
          </p:cNvPicPr>
          <p:nvPr/>
        </p:nvPicPr>
        <p:blipFill>
          <a:blip r:embed="rId3"/>
          <a:stretch>
            <a:fillRect/>
          </a:stretch>
        </p:blipFill>
        <p:spPr>
          <a:xfrm>
            <a:off x="5579390" y="1487836"/>
            <a:ext cx="6468653" cy="4957136"/>
          </a:xfrm>
          <a:prstGeom prst="rect">
            <a:avLst/>
          </a:prstGeom>
        </p:spPr>
      </p:pic>
      <p:sp>
        <p:nvSpPr>
          <p:cNvPr id="4" name="TextBox 3"/>
          <p:cNvSpPr txBox="1"/>
          <p:nvPr/>
        </p:nvSpPr>
        <p:spPr>
          <a:xfrm>
            <a:off x="5811864" y="263471"/>
            <a:ext cx="5873858"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Good Visual Hierarchy</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2380841"/>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84046" y="2030278"/>
            <a:ext cx="8890866" cy="4625759"/>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03733" y="240788"/>
            <a:ext cx="5067300" cy="1543050"/>
          </a:xfrm>
          <a:prstGeom prst="rect">
            <a:avLst/>
          </a:prstGeom>
        </p:spPr>
      </p:pic>
      <p:sp>
        <p:nvSpPr>
          <p:cNvPr id="4" name="TextBox 3"/>
          <p:cNvSpPr txBox="1"/>
          <p:nvPr/>
        </p:nvSpPr>
        <p:spPr>
          <a:xfrm>
            <a:off x="733497" y="828198"/>
            <a:ext cx="5729296" cy="523220"/>
          </a:xfrm>
          <a:prstGeom prst="rect">
            <a:avLst/>
          </a:prstGeom>
          <a:noFill/>
        </p:spPr>
        <p:txBody>
          <a:bodyPr wrap="square" rtlCol="0">
            <a:spAutoFit/>
          </a:bodyPr>
          <a:lstStyle/>
          <a:p>
            <a:r>
              <a:rPr lang="en-US" sz="2800" b="1" dirty="0" smtClean="0">
                <a:latin typeface="Times New Roman" panose="02020603050405020304" pitchFamily="18" charset="0"/>
                <a:cs typeface="Times New Roman" panose="02020603050405020304" pitchFamily="18" charset="0"/>
              </a:rPr>
              <a:t>Different Features</a:t>
            </a:r>
            <a:r>
              <a:rPr lang="en-US" sz="2800" dirty="0" smtClean="0">
                <a:latin typeface="Arial" panose="020B0604020202020204" pitchFamily="34" charset="0"/>
                <a:cs typeface="Arial" panose="020B0604020202020204" pitchFamily="34" charset="0"/>
              </a:rPr>
              <a:t>, Different Fonts</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9333967" y="3321396"/>
            <a:ext cx="2858033" cy="707886"/>
          </a:xfrm>
          <a:prstGeom prst="rect">
            <a:avLst/>
          </a:prstGeom>
          <a:noFill/>
        </p:spPr>
        <p:txBody>
          <a:bodyPr wrap="square" rtlCol="0">
            <a:spAutoFit/>
          </a:bodyPr>
          <a:lstStyle/>
          <a:p>
            <a:r>
              <a:rPr lang="en-US" sz="4000" dirty="0" smtClean="0">
                <a:latin typeface="Arial" panose="020B0604020202020204" pitchFamily="34" charset="0"/>
                <a:cs typeface="Arial" panose="020B0604020202020204" pitchFamily="34" charset="0"/>
              </a:rPr>
              <a:t>A B C -XYZ</a:t>
            </a:r>
            <a:endParaRPr lang="en-US" sz="4000" dirty="0">
              <a:latin typeface="Arial" panose="020B0604020202020204" pitchFamily="34" charset="0"/>
              <a:cs typeface="Arial" panose="020B0604020202020204" pitchFamily="34" charset="0"/>
            </a:endParaRPr>
          </a:p>
        </p:txBody>
      </p:sp>
      <p:sp>
        <p:nvSpPr>
          <p:cNvPr id="6" name="TextBox 5"/>
          <p:cNvSpPr txBox="1"/>
          <p:nvPr/>
        </p:nvSpPr>
        <p:spPr>
          <a:xfrm>
            <a:off x="9333967" y="2471383"/>
            <a:ext cx="2858033" cy="707886"/>
          </a:xfrm>
          <a:prstGeom prst="rect">
            <a:avLst/>
          </a:prstGeom>
          <a:noFill/>
        </p:spPr>
        <p:txBody>
          <a:bodyPr wrap="square" rtlCol="0">
            <a:spAutoFit/>
          </a:bodyPr>
          <a:lstStyle/>
          <a:p>
            <a:r>
              <a:rPr lang="en-US" sz="4000" dirty="0" smtClean="0">
                <a:latin typeface="Times New Roman" panose="02020603050405020304" pitchFamily="18" charset="0"/>
                <a:cs typeface="Times New Roman" panose="02020603050405020304" pitchFamily="18" charset="0"/>
              </a:rPr>
              <a:t>A B C -XYZ</a:t>
            </a:r>
            <a:endParaRPr lang="en-US" sz="4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66477264"/>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7563" y="218684"/>
            <a:ext cx="1673816" cy="584775"/>
          </a:xfrm>
          <a:prstGeom prst="rect">
            <a:avLst/>
          </a:prstGeom>
          <a:noFill/>
        </p:spPr>
        <p:txBody>
          <a:bodyPr wrap="square" rtlCol="0">
            <a:spAutoFit/>
          </a:bodyPr>
          <a:lstStyle/>
          <a:p>
            <a:pPr algn="ctr"/>
            <a:r>
              <a:rPr lang="en-US" sz="3200" b="1" dirty="0" smtClean="0">
                <a:solidFill>
                  <a:schemeClr val="accent1"/>
                </a:solidFill>
                <a:latin typeface="Arial" panose="020B0604020202020204" pitchFamily="34" charset="0"/>
                <a:cs typeface="Arial" panose="020B0604020202020204" pitchFamily="34" charset="0"/>
              </a:rPr>
              <a:t>NEXT:</a:t>
            </a:r>
            <a:endParaRPr lang="en-US" sz="3200" b="1" dirty="0">
              <a:solidFill>
                <a:schemeClr val="accent1"/>
              </a:solidFill>
              <a:latin typeface="Arial" panose="020B0604020202020204" pitchFamily="34" charset="0"/>
              <a:cs typeface="Arial" panose="020B0604020202020204" pitchFamily="34" charset="0"/>
            </a:endParaRPr>
          </a:p>
        </p:txBody>
      </p:sp>
      <p:sp>
        <p:nvSpPr>
          <p:cNvPr id="3" name="Rectangle 2"/>
          <p:cNvSpPr/>
          <p:nvPr/>
        </p:nvSpPr>
        <p:spPr>
          <a:xfrm>
            <a:off x="4704426" y="826546"/>
            <a:ext cx="2489272" cy="523220"/>
          </a:xfrm>
          <a:prstGeom prst="rect">
            <a:avLst/>
          </a:prstGeom>
        </p:spPr>
        <p:txBody>
          <a:bodyPr wrap="none">
            <a:spAutoFit/>
          </a:bodyPr>
          <a:lstStyle/>
          <a:p>
            <a:pPr algn="ctr"/>
            <a:r>
              <a:rPr lang="en-US" sz="2800" b="1" i="1" dirty="0" smtClean="0">
                <a:solidFill>
                  <a:schemeClr val="accent1"/>
                </a:solidFill>
                <a:latin typeface="Arial" panose="020B0604020202020204" pitchFamily="34" charset="0"/>
                <a:cs typeface="Arial" panose="020B0604020202020204" pitchFamily="34" charset="0"/>
              </a:rPr>
              <a:t>Technologies</a:t>
            </a:r>
            <a:endParaRPr lang="en-US" sz="2800" b="1" i="1" dirty="0">
              <a:solidFill>
                <a:schemeClr val="accent1"/>
              </a:solidFill>
              <a:latin typeface="Arial" panose="020B0604020202020204" pitchFamily="34" charset="0"/>
              <a:cs typeface="Arial" panose="020B0604020202020204" pitchFamily="34" charset="0"/>
            </a:endParaRPr>
          </a:p>
        </p:txBody>
      </p:sp>
      <p:sp>
        <p:nvSpPr>
          <p:cNvPr id="4" name="Rectangle 3"/>
          <p:cNvSpPr/>
          <p:nvPr/>
        </p:nvSpPr>
        <p:spPr>
          <a:xfrm>
            <a:off x="2881555" y="1260039"/>
            <a:ext cx="6135013" cy="369332"/>
          </a:xfrm>
          <a:prstGeom prst="rect">
            <a:avLst/>
          </a:prstGeom>
        </p:spPr>
        <p:txBody>
          <a:bodyPr wrap="none">
            <a:spAutoFit/>
          </a:bodyPr>
          <a:lstStyle/>
          <a:p>
            <a:pPr algn="ctr"/>
            <a:r>
              <a:rPr lang="en-US" b="1" dirty="0" smtClean="0">
                <a:latin typeface="Arial" panose="020B0604020202020204" pitchFamily="34" charset="0"/>
                <a:cs typeface="Arial" panose="020B0604020202020204" pitchFamily="34" charset="0"/>
              </a:rPr>
              <a:t>Publication and Presentation – Design Considerations</a:t>
            </a:r>
            <a:endParaRPr lang="en-US" b="1" dirty="0">
              <a:latin typeface="Arial" panose="020B0604020202020204" pitchFamily="34" charset="0"/>
              <a:cs typeface="Arial" panose="020B0604020202020204" pitchFamily="34" charset="0"/>
            </a:endParaRPr>
          </a:p>
        </p:txBody>
      </p:sp>
      <p:sp>
        <p:nvSpPr>
          <p:cNvPr id="5" name="Rectangle 4"/>
          <p:cNvSpPr/>
          <p:nvPr/>
        </p:nvSpPr>
        <p:spPr>
          <a:xfrm>
            <a:off x="2637417" y="1581136"/>
            <a:ext cx="7495770" cy="739754"/>
          </a:xfrm>
          <a:prstGeom prst="rect">
            <a:avLst/>
          </a:prstGeom>
        </p:spPr>
        <p:txBody>
          <a:bodyPr wrap="none">
            <a:spAutoFit/>
          </a:bodyPr>
          <a:lstStyle/>
          <a:p>
            <a:pPr algn="ctr">
              <a:lnSpc>
                <a:spcPct val="150000"/>
              </a:lnSpc>
            </a:pPr>
            <a:r>
              <a:rPr lang="en-US" sz="3200" dirty="0" smtClean="0">
                <a:latin typeface="Arial" panose="020B0604020202020204" pitchFamily="34" charset="0"/>
                <a:cs typeface="Arial" panose="020B0604020202020204" pitchFamily="34" charset="0"/>
              </a:rPr>
              <a:t>Selecting an Appropriate Map Projection</a:t>
            </a:r>
            <a:endParaRPr lang="en-US" sz="3200" dirty="0" smtClean="0">
              <a:latin typeface="Arial" panose="020B0604020202020204" pitchFamily="34" charset="0"/>
              <a:cs typeface="Arial" panose="020B0604020202020204" pitchFamily="34" charset="0"/>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10723" y="2552260"/>
            <a:ext cx="3876675" cy="4191000"/>
          </a:xfrm>
          <a:prstGeom prst="rect">
            <a:avLst/>
          </a:prstGeom>
        </p:spPr>
      </p:pic>
    </p:spTree>
    <p:extLst>
      <p:ext uri="{BB962C8B-B14F-4D97-AF65-F5344CB8AC3E}">
        <p14:creationId xmlns:p14="http://schemas.microsoft.com/office/powerpoint/2010/main" val="4201342509"/>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90414" y="247973"/>
            <a:ext cx="8136610" cy="400110"/>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Matching Purpose and Audience:  </a:t>
            </a:r>
            <a:r>
              <a:rPr lang="en-US" sz="2000" dirty="0" smtClean="0">
                <a:latin typeface="Arial" panose="020B0604020202020204" pitchFamily="34" charset="0"/>
                <a:cs typeface="Arial" panose="020B0604020202020204" pitchFamily="34" charset="0"/>
              </a:rPr>
              <a:t>Choosing a Projection</a:t>
            </a:r>
            <a:endParaRPr lang="en-US" sz="2000" dirty="0">
              <a:latin typeface="Arial" panose="020B0604020202020204" pitchFamily="34" charset="0"/>
              <a:cs typeface="Arial" panose="020B0604020202020204" pitchFamily="34" charset="0"/>
            </a:endParaRPr>
          </a:p>
        </p:txBody>
      </p:sp>
      <p:sp>
        <p:nvSpPr>
          <p:cNvPr id="3" name="Rectangle 2"/>
          <p:cNvSpPr/>
          <p:nvPr/>
        </p:nvSpPr>
        <p:spPr>
          <a:xfrm>
            <a:off x="790414" y="888229"/>
            <a:ext cx="6746929" cy="5262979"/>
          </a:xfrm>
          <a:prstGeom prst="rect">
            <a:avLst/>
          </a:prstGeom>
        </p:spPr>
        <p:txBody>
          <a:bodyPr wrap="square">
            <a:spAutoFit/>
          </a:bodyPr>
          <a:lstStyle/>
          <a:p>
            <a:r>
              <a:rPr lang="en-US" sz="2800" dirty="0">
                <a:latin typeface="Lucida Calligraphy" panose="03010101010101010101" pitchFamily="66" charset="0"/>
              </a:rPr>
              <a:t>I</a:t>
            </a:r>
            <a:r>
              <a:rPr lang="en-US" sz="2800" dirty="0" smtClean="0">
                <a:latin typeface="Lucida Calligraphy" panose="03010101010101010101" pitchFamily="66" charset="0"/>
              </a:rPr>
              <a:t>magine that we place a light bulb in the center of a translucent globe. On the globe are outlines of the continents and the lines of longitude and latitude called the </a:t>
            </a:r>
            <a:r>
              <a:rPr lang="en-US" sz="2800" dirty="0" err="1" smtClean="0">
                <a:latin typeface="Lucida Calligraphy" panose="03010101010101010101" pitchFamily="66" charset="0"/>
              </a:rPr>
              <a:t>graticule</a:t>
            </a:r>
            <a:r>
              <a:rPr lang="en-US" sz="2800" dirty="0" smtClean="0">
                <a:latin typeface="Lucida Calligraphy" panose="03010101010101010101" pitchFamily="66" charset="0"/>
              </a:rPr>
              <a:t>. When we turn the light bulb on, the outline of the continents and the </a:t>
            </a:r>
            <a:r>
              <a:rPr lang="en-US" sz="2800" dirty="0" err="1" smtClean="0">
                <a:latin typeface="Lucida Calligraphy" panose="03010101010101010101" pitchFamily="66" charset="0"/>
              </a:rPr>
              <a:t>graticule</a:t>
            </a:r>
            <a:r>
              <a:rPr lang="en-US" sz="2800" dirty="0" smtClean="0">
                <a:latin typeface="Lucida Calligraphy" panose="03010101010101010101" pitchFamily="66" charset="0"/>
              </a:rPr>
              <a:t> will be “projected” as shadows on the wall, ceiling, or any other nearby surface. This is what is meant by map “projection.”</a:t>
            </a:r>
            <a:endParaRPr lang="en-US" sz="2800" dirty="0">
              <a:latin typeface="Lucida Calligraphy" panose="03010101010101010101" pitchFamily="66"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85316" y="1538126"/>
            <a:ext cx="3919859" cy="3598230"/>
          </a:xfrm>
          <a:prstGeom prst="rect">
            <a:avLst/>
          </a:prstGeom>
        </p:spPr>
      </p:pic>
    </p:spTree>
    <p:extLst>
      <p:ext uri="{BB962C8B-B14F-4D97-AF65-F5344CB8AC3E}">
        <p14:creationId xmlns:p14="http://schemas.microsoft.com/office/powerpoint/2010/main" val="242165850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5912" y="123986"/>
            <a:ext cx="8136610" cy="400110"/>
          </a:xfrm>
          <a:prstGeom prst="rect">
            <a:avLst/>
          </a:prstGeom>
          <a:noFill/>
        </p:spPr>
        <p:txBody>
          <a:bodyPr wrap="square" rtlCol="0">
            <a:spAutoFit/>
          </a:bodyPr>
          <a:lstStyle/>
          <a:p>
            <a:r>
              <a:rPr lang="en-US" sz="2000" i="1" dirty="0" smtClean="0">
                <a:latin typeface="Arial" panose="020B0604020202020204" pitchFamily="34" charset="0"/>
                <a:cs typeface="Arial" panose="020B0604020202020204" pitchFamily="34" charset="0"/>
              </a:rPr>
              <a:t>Matching Purpose and Audience:  </a:t>
            </a:r>
            <a:r>
              <a:rPr lang="en-US" sz="2000" dirty="0" smtClean="0">
                <a:latin typeface="Arial" panose="020B0604020202020204" pitchFamily="34" charset="0"/>
                <a:cs typeface="Arial" panose="020B0604020202020204" pitchFamily="34" charset="0"/>
              </a:rPr>
              <a:t>Classes of Projections</a:t>
            </a:r>
            <a:endParaRPr lang="en-US" sz="2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8320" y="648083"/>
            <a:ext cx="8834034" cy="6036380"/>
          </a:xfrm>
          <a:prstGeom prst="rect">
            <a:avLst/>
          </a:prstGeom>
        </p:spPr>
      </p:pic>
    </p:spTree>
    <p:extLst>
      <p:ext uri="{BB962C8B-B14F-4D97-AF65-F5344CB8AC3E}">
        <p14:creationId xmlns:p14="http://schemas.microsoft.com/office/powerpoint/2010/main" val="139923732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31376" y="1487836"/>
            <a:ext cx="10058400" cy="3539430"/>
          </a:xfrm>
          <a:prstGeom prst="rect">
            <a:avLst/>
          </a:prstGeom>
        </p:spPr>
        <p:txBody>
          <a:bodyPr wrap="square">
            <a:spAutoFit/>
          </a:bodyPr>
          <a:lstStyle/>
          <a:p>
            <a:r>
              <a:rPr lang="en-US" sz="2800" i="1" dirty="0" smtClean="0">
                <a:latin typeface="Arial" panose="020B0604020202020204" pitchFamily="34" charset="0"/>
                <a:cs typeface="Arial" panose="020B0604020202020204" pitchFamily="34" charset="0"/>
              </a:rPr>
              <a:t>When moving from the three-dimensional surface of the earth to a two-dimensional plane, distortions are inevitable. </a:t>
            </a:r>
          </a:p>
          <a:p>
            <a:endParaRPr lang="en-US" sz="2800" i="1" dirty="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Map projections introduce distortions in </a:t>
            </a:r>
            <a:r>
              <a:rPr lang="en-US" sz="2800" i="1" dirty="0" smtClean="0">
                <a:solidFill>
                  <a:srgbClr val="FF0000"/>
                </a:solidFill>
                <a:latin typeface="Arial" panose="020B0604020202020204" pitchFamily="34" charset="0"/>
                <a:cs typeface="Arial" panose="020B0604020202020204" pitchFamily="34" charset="0"/>
              </a:rPr>
              <a:t>distance, angles, shapes, and surface areas. </a:t>
            </a:r>
          </a:p>
          <a:p>
            <a:endParaRPr lang="en-US" sz="2800" i="1" dirty="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Depending on the purpose of the map, a series of trade-offs will need to be made with respect to such distortions.</a:t>
            </a:r>
            <a:endParaRPr lang="en-US" sz="2800" i="1" dirty="0" smtClean="0">
              <a:latin typeface="Arial" panose="020B0604020202020204" pitchFamily="34" charset="0"/>
              <a:cs typeface="Arial" panose="020B0604020202020204" pitchFamily="34" charset="0"/>
            </a:endParaRPr>
          </a:p>
        </p:txBody>
      </p:sp>
      <p:sp>
        <p:nvSpPr>
          <p:cNvPr id="3" name="TextBox 2"/>
          <p:cNvSpPr txBox="1"/>
          <p:nvPr/>
        </p:nvSpPr>
        <p:spPr>
          <a:xfrm>
            <a:off x="790414" y="247973"/>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3730287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68284" y="1095982"/>
            <a:ext cx="9004515" cy="4832092"/>
          </a:xfrm>
          <a:prstGeom prst="rect">
            <a:avLst/>
          </a:prstGeom>
        </p:spPr>
        <p:txBody>
          <a:bodyPr wrap="square">
            <a:spAutoFit/>
          </a:bodyPr>
          <a:lstStyle/>
          <a:p>
            <a:r>
              <a:rPr lang="en-US" sz="2800" i="1" dirty="0">
                <a:latin typeface="Arial" panose="020B0604020202020204" pitchFamily="34" charset="0"/>
                <a:cs typeface="Arial" panose="020B0604020202020204" pitchFamily="34" charset="0"/>
              </a:rPr>
              <a:t>P</a:t>
            </a:r>
            <a:r>
              <a:rPr lang="en-US" sz="2800" i="1" dirty="0" smtClean="0">
                <a:latin typeface="Arial" panose="020B0604020202020204" pitchFamily="34" charset="0"/>
                <a:cs typeface="Arial" panose="020B0604020202020204" pitchFamily="34" charset="0"/>
              </a:rPr>
              <a:t>rojections that accurately represent distances are referred to as </a:t>
            </a:r>
            <a:r>
              <a:rPr lang="en-US" sz="2800" i="1" dirty="0" smtClean="0">
                <a:solidFill>
                  <a:srgbClr val="FF0000"/>
                </a:solidFill>
                <a:latin typeface="Arial" panose="020B0604020202020204" pitchFamily="34" charset="0"/>
                <a:cs typeface="Arial" panose="020B0604020202020204" pitchFamily="34" charset="0"/>
              </a:rPr>
              <a:t>equidistant projections</a:t>
            </a:r>
            <a:r>
              <a:rPr lang="en-US" sz="2800" i="1" dirty="0" smtClean="0">
                <a:latin typeface="Arial" panose="020B0604020202020204" pitchFamily="34" charset="0"/>
                <a:cs typeface="Arial" panose="020B0604020202020204" pitchFamily="34" charset="0"/>
              </a:rPr>
              <a:t>. </a:t>
            </a:r>
          </a:p>
          <a:p>
            <a:endParaRPr lang="en-US" sz="2800" i="1" dirty="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Note that distances are only correct in one direction, usually running north–south, and are not correct everywhere across the map. </a:t>
            </a:r>
          </a:p>
          <a:p>
            <a:endParaRPr lang="en-US" sz="2800" i="1" dirty="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Equidistant maps are frequently used for small-scale maps that cover </a:t>
            </a:r>
            <a:r>
              <a:rPr lang="en-US" sz="2800" i="1" dirty="0" smtClean="0">
                <a:solidFill>
                  <a:srgbClr val="FF0000"/>
                </a:solidFill>
                <a:latin typeface="Arial" panose="020B0604020202020204" pitchFamily="34" charset="0"/>
                <a:cs typeface="Arial" panose="020B0604020202020204" pitchFamily="34" charset="0"/>
              </a:rPr>
              <a:t>large areas </a:t>
            </a:r>
            <a:r>
              <a:rPr lang="en-US" sz="2800" i="1" dirty="0" smtClean="0">
                <a:latin typeface="Arial" panose="020B0604020202020204" pitchFamily="34" charset="0"/>
                <a:cs typeface="Arial" panose="020B0604020202020204" pitchFamily="34" charset="0"/>
              </a:rPr>
              <a:t>because they do a good job of </a:t>
            </a:r>
            <a:r>
              <a:rPr lang="en-US" sz="2800" i="1" dirty="0" smtClean="0">
                <a:solidFill>
                  <a:srgbClr val="FF0000"/>
                </a:solidFill>
                <a:latin typeface="Arial" panose="020B0604020202020204" pitchFamily="34" charset="0"/>
                <a:cs typeface="Arial" panose="020B0604020202020204" pitchFamily="34" charset="0"/>
              </a:rPr>
              <a:t>preserving the shape of geographic features </a:t>
            </a:r>
            <a:r>
              <a:rPr lang="en-US" sz="2800" i="1" dirty="0" smtClean="0">
                <a:latin typeface="Arial" panose="020B0604020202020204" pitchFamily="34" charset="0"/>
                <a:cs typeface="Arial" panose="020B0604020202020204" pitchFamily="34" charset="0"/>
              </a:rPr>
              <a:t>such as continents.</a:t>
            </a:r>
            <a:endParaRPr lang="en-US" sz="2800" i="1" dirty="0" smtClean="0">
              <a:latin typeface="Arial" panose="020B0604020202020204" pitchFamily="34" charset="0"/>
              <a:cs typeface="Arial" panose="020B0604020202020204" pitchFamily="34" charset="0"/>
            </a:endParaRPr>
          </a:p>
        </p:txBody>
      </p:sp>
      <p:sp>
        <p:nvSpPr>
          <p:cNvPr id="3" name="TextBox 2"/>
          <p:cNvSpPr txBox="1"/>
          <p:nvPr/>
        </p:nvSpPr>
        <p:spPr>
          <a:xfrm>
            <a:off x="790414" y="247973"/>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9866031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07" y="1021244"/>
            <a:ext cx="6629645" cy="3584225"/>
          </a:xfrm>
          <a:prstGeom prst="rect">
            <a:avLst/>
          </a:prstGeom>
        </p:spPr>
      </p:pic>
      <p:sp>
        <p:nvSpPr>
          <p:cNvPr id="3" name="TextBox 2"/>
          <p:cNvSpPr txBox="1"/>
          <p:nvPr/>
        </p:nvSpPr>
        <p:spPr>
          <a:xfrm>
            <a:off x="2107770" y="436829"/>
            <a:ext cx="3688596" cy="461665"/>
          </a:xfrm>
          <a:prstGeom prst="rect">
            <a:avLst/>
          </a:prstGeom>
          <a:noFill/>
        </p:spPr>
        <p:txBody>
          <a:bodyPr wrap="square" rtlCol="0">
            <a:spAutoFit/>
          </a:bodyPr>
          <a:lstStyle/>
          <a:p>
            <a:r>
              <a:rPr lang="en-US" sz="2400" dirty="0" smtClean="0">
                <a:latin typeface="Lucida Calligraphy" panose="03010101010101010101" pitchFamily="66" charset="0"/>
              </a:rPr>
              <a:t>Platte </a:t>
            </a:r>
            <a:r>
              <a:rPr lang="en-US" sz="2400" dirty="0" err="1" smtClean="0">
                <a:latin typeface="Lucida Calligraphy" panose="03010101010101010101" pitchFamily="66" charset="0"/>
              </a:rPr>
              <a:t>Carree</a:t>
            </a:r>
            <a:endParaRPr lang="en-US" sz="2400" dirty="0">
              <a:latin typeface="Lucida Calligraphy" panose="03010101010101010101" pitchFamily="66" charset="0"/>
            </a:endParaRP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6609" y="2487892"/>
            <a:ext cx="4994873" cy="3680433"/>
          </a:xfrm>
          <a:prstGeom prst="rect">
            <a:avLst/>
          </a:prstGeom>
        </p:spPr>
      </p:pic>
      <p:sp>
        <p:nvSpPr>
          <p:cNvPr id="5" name="TextBox 4"/>
          <p:cNvSpPr txBox="1"/>
          <p:nvPr/>
        </p:nvSpPr>
        <p:spPr>
          <a:xfrm>
            <a:off x="7749153" y="1580827"/>
            <a:ext cx="3766088" cy="461665"/>
          </a:xfrm>
          <a:prstGeom prst="rect">
            <a:avLst/>
          </a:prstGeom>
          <a:noFill/>
        </p:spPr>
        <p:txBody>
          <a:bodyPr wrap="square" rtlCol="0">
            <a:spAutoFit/>
          </a:bodyPr>
          <a:lstStyle/>
          <a:p>
            <a:r>
              <a:rPr lang="en-US" sz="2400" dirty="0" smtClean="0">
                <a:latin typeface="Lucida Calligraphy" panose="03010101010101010101" pitchFamily="66" charset="0"/>
              </a:rPr>
              <a:t>Miller’s Cylindrical</a:t>
            </a:r>
            <a:endParaRPr lang="en-US" sz="2400" dirty="0">
              <a:latin typeface="Lucida Calligraphy" panose="03010101010101010101" pitchFamily="66" charset="0"/>
            </a:endParaRPr>
          </a:p>
        </p:txBody>
      </p:sp>
      <p:sp>
        <p:nvSpPr>
          <p:cNvPr id="6" name="TextBox 5"/>
          <p:cNvSpPr txBox="1"/>
          <p:nvPr/>
        </p:nvSpPr>
        <p:spPr>
          <a:xfrm>
            <a:off x="929898" y="5160935"/>
            <a:ext cx="4959458" cy="523220"/>
          </a:xfrm>
          <a:prstGeom prst="rect">
            <a:avLst/>
          </a:prstGeom>
          <a:noFill/>
        </p:spPr>
        <p:txBody>
          <a:bodyPr wrap="square" rtlCol="0">
            <a:spAutoFit/>
          </a:bodyPr>
          <a:lstStyle/>
          <a:p>
            <a:pPr algn="ctr"/>
            <a:r>
              <a:rPr lang="en-US" sz="2800" dirty="0" smtClean="0">
                <a:latin typeface="Arial" panose="020B0604020202020204" pitchFamily="34" charset="0"/>
                <a:cs typeface="Arial" panose="020B0604020202020204" pitchFamily="34" charset="0"/>
              </a:rPr>
              <a:t>Equidistant Projections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40754728"/>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0414" y="1129934"/>
            <a:ext cx="10957301" cy="4832092"/>
          </a:xfrm>
          <a:prstGeom prst="rect">
            <a:avLst/>
          </a:prstGeom>
        </p:spPr>
        <p:txBody>
          <a:bodyPr wrap="square">
            <a:spAutoFit/>
          </a:bodyPr>
          <a:lstStyle/>
          <a:p>
            <a:r>
              <a:rPr lang="en-US" sz="2800" i="1" dirty="0" smtClean="0">
                <a:latin typeface="Arial" panose="020B0604020202020204" pitchFamily="34" charset="0"/>
                <a:cs typeface="Arial" panose="020B0604020202020204" pitchFamily="34" charset="0"/>
              </a:rPr>
              <a:t>Maps that represent angles between locations, also referred to as bearings, are called conformal. </a:t>
            </a:r>
          </a:p>
          <a:p>
            <a:endParaRPr lang="en-US" sz="2800" i="1" dirty="0" smtClean="0">
              <a:latin typeface="Arial" panose="020B0604020202020204" pitchFamily="34" charset="0"/>
              <a:cs typeface="Arial" panose="020B0604020202020204" pitchFamily="34" charset="0"/>
            </a:endParaRPr>
          </a:p>
          <a:p>
            <a:r>
              <a:rPr lang="en-US" sz="2800" i="1" dirty="0" smtClean="0">
                <a:solidFill>
                  <a:srgbClr val="FF0000"/>
                </a:solidFill>
                <a:latin typeface="Arial" panose="020B0604020202020204" pitchFamily="34" charset="0"/>
                <a:cs typeface="Arial" panose="020B0604020202020204" pitchFamily="34" charset="0"/>
              </a:rPr>
              <a:t>Conformal map projections </a:t>
            </a:r>
            <a:r>
              <a:rPr lang="en-US" sz="2800" i="1" dirty="0" smtClean="0">
                <a:latin typeface="Arial" panose="020B0604020202020204" pitchFamily="34" charset="0"/>
                <a:cs typeface="Arial" panose="020B0604020202020204" pitchFamily="34" charset="0"/>
              </a:rPr>
              <a:t>are used for navigational purposes due to the importance of maintaining a bearing or heading when traveling great distances. </a:t>
            </a:r>
          </a:p>
          <a:p>
            <a:endParaRPr lang="en-US" sz="2800" i="1" dirty="0" smtClean="0">
              <a:latin typeface="Arial" panose="020B0604020202020204" pitchFamily="34" charset="0"/>
              <a:cs typeface="Arial" panose="020B0604020202020204" pitchFamily="34" charset="0"/>
            </a:endParaRPr>
          </a:p>
          <a:p>
            <a:r>
              <a:rPr lang="en-US" sz="2800" i="1" dirty="0" smtClean="0">
                <a:latin typeface="Arial" panose="020B0604020202020204" pitchFamily="34" charset="0"/>
                <a:cs typeface="Arial" panose="020B0604020202020204" pitchFamily="34" charset="0"/>
              </a:rPr>
              <a:t>The cost of preserving bearings is that areas tend to be quite distorted in conformal map projections. The </a:t>
            </a:r>
            <a:r>
              <a:rPr lang="en-US" sz="2800" i="1" dirty="0" smtClean="0">
                <a:latin typeface="Lucida Calligraphy" panose="03010101010101010101" pitchFamily="66" charset="0"/>
                <a:cs typeface="Arial" panose="020B0604020202020204" pitchFamily="34" charset="0"/>
              </a:rPr>
              <a:t>Mercator</a:t>
            </a:r>
            <a:r>
              <a:rPr lang="en-US" sz="2800" i="1" dirty="0" smtClean="0">
                <a:latin typeface="Arial" panose="020B0604020202020204" pitchFamily="34" charset="0"/>
                <a:cs typeface="Arial" panose="020B0604020202020204" pitchFamily="34" charset="0"/>
              </a:rPr>
              <a:t> projection is an example of a conformal projection and is famous for distorting Greenland.</a:t>
            </a:r>
            <a:endParaRPr lang="en-US" sz="2800" i="1" dirty="0" smtClean="0">
              <a:latin typeface="Arial" panose="020B0604020202020204" pitchFamily="34" charset="0"/>
              <a:cs typeface="Arial" panose="020B0604020202020204" pitchFamily="34" charset="0"/>
            </a:endParaRPr>
          </a:p>
        </p:txBody>
      </p:sp>
      <p:sp>
        <p:nvSpPr>
          <p:cNvPr id="3" name="TextBox 2"/>
          <p:cNvSpPr txBox="1"/>
          <p:nvPr/>
        </p:nvSpPr>
        <p:spPr>
          <a:xfrm>
            <a:off x="790414" y="247973"/>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5854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7803" y="1084882"/>
            <a:ext cx="9113004" cy="646331"/>
          </a:xfrm>
          <a:prstGeom prst="rect">
            <a:avLst/>
          </a:prstGeom>
          <a:noFill/>
        </p:spPr>
        <p:txBody>
          <a:bodyPr wrap="square" rtlCol="0">
            <a:spAutoFit/>
          </a:bodyPr>
          <a:lstStyle/>
          <a:p>
            <a:pPr marL="571500" indent="-571500">
              <a:buFont typeface="Arial" panose="020B0604020202020204" pitchFamily="34" charset="0"/>
              <a:buChar char="•"/>
            </a:pPr>
            <a:r>
              <a:rPr lang="en-US" sz="3600" b="1" i="1" dirty="0" smtClean="0">
                <a:solidFill>
                  <a:schemeClr val="accent1"/>
                </a:solidFill>
                <a:latin typeface="Arial" panose="020B0604020202020204" pitchFamily="34" charset="0"/>
                <a:cs typeface="Arial" panose="020B0604020202020204" pitchFamily="34" charset="0"/>
              </a:rPr>
              <a:t>ART:  </a:t>
            </a:r>
            <a:r>
              <a:rPr lang="en-US" sz="3600" b="1" dirty="0" smtClean="0">
                <a:solidFill>
                  <a:schemeClr val="accent1"/>
                </a:solidFill>
                <a:latin typeface="Arial" panose="020B0604020202020204" pitchFamily="34" charset="0"/>
                <a:cs typeface="Arial" panose="020B0604020202020204" pitchFamily="34" charset="0"/>
              </a:rPr>
              <a:t>Visual Communication</a:t>
            </a:r>
            <a:endParaRPr lang="en-US" sz="3600" b="1"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2138766" y="2025253"/>
            <a:ext cx="6555783"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Best Practices</a:t>
            </a:r>
            <a:endParaRPr lang="en-US" sz="2800" dirty="0">
              <a:latin typeface="Arial" panose="020B0604020202020204" pitchFamily="34" charset="0"/>
              <a:cs typeface="Arial" panose="020B0604020202020204" pitchFamily="34" charset="0"/>
            </a:endParaRPr>
          </a:p>
        </p:txBody>
      </p:sp>
      <p:sp>
        <p:nvSpPr>
          <p:cNvPr id="4" name="TextBox 3"/>
          <p:cNvSpPr txBox="1"/>
          <p:nvPr/>
        </p:nvSpPr>
        <p:spPr>
          <a:xfrm>
            <a:off x="2138766" y="2625290"/>
            <a:ext cx="6679769"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Composition: Parts of the Map</a:t>
            </a:r>
            <a:endParaRPr lang="en-US" sz="2800" dirty="0">
              <a:latin typeface="Arial" panose="020B0604020202020204" pitchFamily="34" charset="0"/>
              <a:cs typeface="Arial" panose="020B0604020202020204" pitchFamily="34" charset="0"/>
            </a:endParaRPr>
          </a:p>
        </p:txBody>
      </p:sp>
      <p:sp>
        <p:nvSpPr>
          <p:cNvPr id="5" name="TextBox 4"/>
          <p:cNvSpPr txBox="1"/>
          <p:nvPr/>
        </p:nvSpPr>
        <p:spPr>
          <a:xfrm>
            <a:off x="2138766" y="3212118"/>
            <a:ext cx="8252849"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Layout: Arranging Information on the Map</a:t>
            </a:r>
            <a:endParaRPr lang="en-US" sz="2800" dirty="0">
              <a:latin typeface="Arial" panose="020B0604020202020204" pitchFamily="34" charset="0"/>
              <a:cs typeface="Arial" panose="020B0604020202020204" pitchFamily="34" charset="0"/>
            </a:endParaRPr>
          </a:p>
        </p:txBody>
      </p:sp>
      <p:sp>
        <p:nvSpPr>
          <p:cNvPr id="6" name="TextBox 5"/>
          <p:cNvSpPr txBox="1"/>
          <p:nvPr/>
        </p:nvSpPr>
        <p:spPr>
          <a:xfrm>
            <a:off x="2138766" y="3843950"/>
            <a:ext cx="9004515"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Typography:  Lettering and Symbols</a:t>
            </a:r>
            <a:endParaRPr lang="en-US" sz="2800" dirty="0">
              <a:latin typeface="Arial" panose="020B0604020202020204" pitchFamily="34" charset="0"/>
              <a:cs typeface="Arial" panose="020B0604020202020204" pitchFamily="34" charset="0"/>
            </a:endParaRPr>
          </a:p>
        </p:txBody>
      </p:sp>
      <p:sp>
        <p:nvSpPr>
          <p:cNvPr id="7" name="TextBox 6"/>
          <p:cNvSpPr txBox="1"/>
          <p:nvPr/>
        </p:nvSpPr>
        <p:spPr>
          <a:xfrm>
            <a:off x="2138766" y="4475782"/>
            <a:ext cx="8632556" cy="523220"/>
          </a:xfrm>
          <a:prstGeom prst="rect">
            <a:avLst/>
          </a:prstGeom>
          <a:noFill/>
        </p:spPr>
        <p:txBody>
          <a:bodyPr wrap="square" rtlCol="0">
            <a:spAutoFit/>
          </a:bodyPr>
          <a:lstStyle/>
          <a:p>
            <a:r>
              <a:rPr lang="en-US" sz="2800" dirty="0" smtClean="0">
                <a:latin typeface="Arial" panose="020B0604020202020204" pitchFamily="34" charset="0"/>
                <a:cs typeface="Arial" panose="020B0604020202020204" pitchFamily="34" charset="0"/>
              </a:rPr>
              <a:t>Esthetics?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72841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0-#ppt_w/2"/>
                                          </p:val>
                                        </p:tav>
                                        <p:tav tm="100000">
                                          <p:val>
                                            <p:strVal val="#ppt_x"/>
                                          </p:val>
                                        </p:tav>
                                      </p:tavLst>
                                    </p:anim>
                                    <p:anim calcmode="lin" valueType="num">
                                      <p:cBhvr additive="base">
                                        <p:cTn id="14"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0-#ppt_w/2"/>
                                          </p:val>
                                        </p:tav>
                                        <p:tav tm="100000">
                                          <p:val>
                                            <p:strVal val="#ppt_x"/>
                                          </p:val>
                                        </p:tav>
                                      </p:tavLst>
                                    </p:anim>
                                    <p:anim calcmode="lin" valueType="num">
                                      <p:cBhvr additive="base">
                                        <p:cTn id="20"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0-#ppt_w/2"/>
                                          </p:val>
                                        </p:tav>
                                        <p:tav tm="100000">
                                          <p:val>
                                            <p:strVal val="#ppt_x"/>
                                          </p:val>
                                        </p:tav>
                                      </p:tavLst>
                                    </p:anim>
                                    <p:anim calcmode="lin" valueType="num">
                                      <p:cBhvr additive="base">
                                        <p:cTn id="26"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7">
                                            <p:txEl>
                                              <p:pRg st="0" end="0"/>
                                            </p:txEl>
                                          </p:spTgt>
                                        </p:tgtEl>
                                        <p:attrNameLst>
                                          <p:attrName>style.visibility</p:attrName>
                                        </p:attrNameLst>
                                      </p:cBhvr>
                                      <p:to>
                                        <p:strVal val="visible"/>
                                      </p:to>
                                    </p:set>
                                    <p:anim calcmode="lin" valueType="num">
                                      <p:cBhvr additive="base">
                                        <p:cTn id="3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4916" y="139485"/>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1519" y="617305"/>
            <a:ext cx="7451701" cy="6025634"/>
          </a:xfrm>
          <a:prstGeom prst="rect">
            <a:avLst/>
          </a:prstGeom>
        </p:spPr>
      </p:pic>
      <p:sp>
        <p:nvSpPr>
          <p:cNvPr id="5" name="TextBox 4"/>
          <p:cNvSpPr txBox="1"/>
          <p:nvPr/>
        </p:nvSpPr>
        <p:spPr>
          <a:xfrm>
            <a:off x="309966" y="1596325"/>
            <a:ext cx="4091553" cy="3170099"/>
          </a:xfrm>
          <a:prstGeom prst="rect">
            <a:avLst/>
          </a:prstGeom>
          <a:noFill/>
        </p:spPr>
        <p:txBody>
          <a:bodyPr wrap="square" rtlCol="0">
            <a:spAutoFit/>
          </a:bodyPr>
          <a:lstStyle/>
          <a:p>
            <a:r>
              <a:rPr lang="en-US" sz="2800" dirty="0" smtClean="0">
                <a:latin typeface="Lucida Calligraphy" panose="03010101010101010101" pitchFamily="66" charset="0"/>
                <a:cs typeface="Arial" panose="020B0604020202020204" pitchFamily="34" charset="0"/>
              </a:rPr>
              <a:t>Mercator Projection</a:t>
            </a:r>
          </a:p>
          <a:p>
            <a:endParaRPr lang="en-US" sz="28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Shapes are preserved over the map, but </a:t>
            </a:r>
            <a:r>
              <a:rPr lang="en-US" sz="2400" i="1" dirty="0" smtClean="0">
                <a:latin typeface="Arial" panose="020B0604020202020204" pitchFamily="34" charset="0"/>
                <a:cs typeface="Arial" panose="020B0604020202020204" pitchFamily="34" charset="0"/>
              </a:rPr>
              <a:t>sizes are distorted.</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To Preserve Shape, you need a </a:t>
            </a:r>
            <a:r>
              <a:rPr lang="en-US" sz="2400" dirty="0" smtClean="0">
                <a:solidFill>
                  <a:srgbClr val="FF0000"/>
                </a:solidFill>
                <a:latin typeface="Arial" panose="020B0604020202020204" pitchFamily="34" charset="0"/>
                <a:cs typeface="Arial" panose="020B0604020202020204" pitchFamily="34" charset="0"/>
              </a:rPr>
              <a:t>conformal projection</a:t>
            </a:r>
            <a:r>
              <a:rPr lang="en-US" sz="24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02119610"/>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7938" y="991891"/>
            <a:ext cx="7826645" cy="5693866"/>
          </a:xfrm>
          <a:prstGeom prst="rect">
            <a:avLst/>
          </a:prstGeom>
        </p:spPr>
        <p:txBody>
          <a:bodyPr wrap="square">
            <a:spAutoFit/>
          </a:bodyPr>
          <a:lstStyle/>
          <a:p>
            <a:r>
              <a:rPr lang="en-US" sz="2800" dirty="0" smtClean="0">
                <a:solidFill>
                  <a:srgbClr val="FF0000"/>
                </a:solidFill>
                <a:latin typeface="Arial" panose="020B0604020202020204" pitchFamily="34" charset="0"/>
                <a:cs typeface="Arial" panose="020B0604020202020204" pitchFamily="34" charset="0"/>
              </a:rPr>
              <a:t>Equal area </a:t>
            </a:r>
            <a:r>
              <a:rPr lang="en-US" sz="2800" dirty="0" smtClean="0">
                <a:latin typeface="Arial" panose="020B0604020202020204" pitchFamily="34" charset="0"/>
                <a:cs typeface="Arial" panose="020B0604020202020204" pitchFamily="34" charset="0"/>
              </a:rPr>
              <a:t>or equivalent projections preserve the quality of area.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Such projections are of particular use when accurate measures or </a:t>
            </a:r>
            <a:r>
              <a:rPr lang="en-US" sz="2800" i="1" dirty="0" smtClean="0">
                <a:latin typeface="Arial" panose="020B0604020202020204" pitchFamily="34" charset="0"/>
                <a:cs typeface="Arial" panose="020B0604020202020204" pitchFamily="34" charset="0"/>
              </a:rPr>
              <a:t>comparisons of geographical distributions </a:t>
            </a:r>
            <a:r>
              <a:rPr lang="en-US" sz="2800" dirty="0" smtClean="0">
                <a:latin typeface="Arial" panose="020B0604020202020204" pitchFamily="34" charset="0"/>
                <a:cs typeface="Arial" panose="020B0604020202020204" pitchFamily="34" charset="0"/>
              </a:rPr>
              <a:t>are necessary. </a:t>
            </a:r>
          </a:p>
          <a:p>
            <a:endParaRPr lang="en-US" sz="2800" dirty="0">
              <a:latin typeface="Arial" panose="020B0604020202020204" pitchFamily="34" charset="0"/>
              <a:cs typeface="Arial" panose="020B0604020202020204" pitchFamily="34" charset="0"/>
            </a:endParaRPr>
          </a:p>
          <a:p>
            <a:r>
              <a:rPr lang="en-US" sz="2800" dirty="0" smtClean="0">
                <a:latin typeface="Arial" panose="020B0604020202020204" pitchFamily="34" charset="0"/>
                <a:cs typeface="Arial" panose="020B0604020202020204" pitchFamily="34" charset="0"/>
              </a:rPr>
              <a:t>In order to maintain true proportions in the surface of the earth, features sometimes become compressed or stretched depending on the orientation of the projection. Moreover, such projections </a:t>
            </a:r>
            <a:r>
              <a:rPr lang="en-US" sz="2800" i="1" dirty="0" smtClean="0">
                <a:latin typeface="Arial" panose="020B0604020202020204" pitchFamily="34" charset="0"/>
                <a:cs typeface="Arial" panose="020B0604020202020204" pitchFamily="34" charset="0"/>
              </a:rPr>
              <a:t>distort distances </a:t>
            </a:r>
            <a:r>
              <a:rPr lang="en-US" sz="2800" dirty="0" smtClean="0">
                <a:latin typeface="Arial" panose="020B0604020202020204" pitchFamily="34" charset="0"/>
                <a:cs typeface="Arial" panose="020B0604020202020204" pitchFamily="34" charset="0"/>
              </a:rPr>
              <a:t>as well as </a:t>
            </a:r>
            <a:r>
              <a:rPr lang="en-US" sz="2800" i="1" dirty="0" smtClean="0">
                <a:latin typeface="Arial" panose="020B0604020202020204" pitchFamily="34" charset="0"/>
                <a:cs typeface="Arial" panose="020B0604020202020204" pitchFamily="34" charset="0"/>
              </a:rPr>
              <a:t>angular relationships</a:t>
            </a:r>
            <a:r>
              <a:rPr lang="en-US" sz="2800" dirty="0" smtClean="0">
                <a:latin typeface="Arial" panose="020B0604020202020204" pitchFamily="34" charset="0"/>
                <a:cs typeface="Arial" panose="020B0604020202020204" pitchFamily="34" charset="0"/>
              </a:rPr>
              <a:t>.</a:t>
            </a:r>
            <a:endParaRPr lang="en-US" sz="2800" dirty="0">
              <a:latin typeface="Arial" panose="020B0604020202020204" pitchFamily="34" charset="0"/>
              <a:cs typeface="Arial" panose="020B0604020202020204" pitchFamily="34" charset="0"/>
            </a:endParaRPr>
          </a:p>
        </p:txBody>
      </p:sp>
      <p:sp>
        <p:nvSpPr>
          <p:cNvPr id="3" name="TextBox 2"/>
          <p:cNvSpPr txBox="1"/>
          <p:nvPr/>
        </p:nvSpPr>
        <p:spPr>
          <a:xfrm>
            <a:off x="774916" y="139485"/>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44253" y="1999281"/>
            <a:ext cx="3811720" cy="2528567"/>
          </a:xfrm>
          <a:prstGeom prst="rect">
            <a:avLst/>
          </a:prstGeom>
        </p:spPr>
      </p:pic>
    </p:spTree>
    <p:extLst>
      <p:ext uri="{BB962C8B-B14F-4D97-AF65-F5344CB8AC3E}">
        <p14:creationId xmlns:p14="http://schemas.microsoft.com/office/powerpoint/2010/main" val="1849806951"/>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74916" y="139485"/>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8352" y="570412"/>
            <a:ext cx="8911525" cy="6117943"/>
          </a:xfrm>
          <a:prstGeom prst="rect">
            <a:avLst/>
          </a:prstGeom>
        </p:spPr>
      </p:pic>
    </p:spTree>
    <p:extLst>
      <p:ext uri="{BB962C8B-B14F-4D97-AF65-F5344CB8AC3E}">
        <p14:creationId xmlns:p14="http://schemas.microsoft.com/office/powerpoint/2010/main" val="1156725725"/>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464" y="765389"/>
            <a:ext cx="11331317" cy="4999980"/>
          </a:xfrm>
          <a:prstGeom prst="rect">
            <a:avLst/>
          </a:prstGeom>
        </p:spPr>
      </p:pic>
      <p:sp>
        <p:nvSpPr>
          <p:cNvPr id="3" name="TextBox 2"/>
          <p:cNvSpPr txBox="1"/>
          <p:nvPr/>
        </p:nvSpPr>
        <p:spPr>
          <a:xfrm>
            <a:off x="325465" y="139485"/>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sp>
        <p:nvSpPr>
          <p:cNvPr id="4" name="TextBox 3"/>
          <p:cNvSpPr txBox="1"/>
          <p:nvPr/>
        </p:nvSpPr>
        <p:spPr>
          <a:xfrm>
            <a:off x="3053167" y="6046038"/>
            <a:ext cx="5780868" cy="400110"/>
          </a:xfrm>
          <a:prstGeom prst="rect">
            <a:avLst/>
          </a:prstGeom>
          <a:noFill/>
        </p:spPr>
        <p:txBody>
          <a:bodyPr wrap="square" rtlCol="0">
            <a:spAutoFit/>
          </a:bodyPr>
          <a:lstStyle/>
          <a:p>
            <a:pPr algn="ctr"/>
            <a:r>
              <a:rPr lang="en-US" sz="2000" dirty="0" err="1" smtClean="0">
                <a:latin typeface="Lucida Calligraphy" panose="03010101010101010101" pitchFamily="66" charset="0"/>
              </a:rPr>
              <a:t>Alber’s</a:t>
            </a:r>
            <a:r>
              <a:rPr lang="en-US" sz="2000" dirty="0" smtClean="0">
                <a:latin typeface="Lucida Calligraphy" panose="03010101010101010101" pitchFamily="66" charset="0"/>
              </a:rPr>
              <a:t> Polyconic Equal Area Projection</a:t>
            </a:r>
            <a:endParaRPr lang="en-US" sz="2000" dirty="0">
              <a:latin typeface="Lucida Calligraphy" panose="03010101010101010101" pitchFamily="66" charset="0"/>
            </a:endParaRPr>
          </a:p>
        </p:txBody>
      </p:sp>
    </p:spTree>
    <p:extLst>
      <p:ext uri="{BB962C8B-B14F-4D97-AF65-F5344CB8AC3E}">
        <p14:creationId xmlns:p14="http://schemas.microsoft.com/office/powerpoint/2010/main" val="102272242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5465" y="139485"/>
            <a:ext cx="8136610" cy="369332"/>
          </a:xfrm>
          <a:prstGeom prst="rect">
            <a:avLst/>
          </a:prstGeom>
          <a:noFill/>
        </p:spPr>
        <p:txBody>
          <a:bodyPr wrap="square" rtlCol="0">
            <a:spAutoFit/>
          </a:bodyPr>
          <a:lstStyle/>
          <a:p>
            <a:r>
              <a:rPr lang="en-US" b="1" i="1" dirty="0" smtClean="0">
                <a:latin typeface="Arial" panose="020B0604020202020204" pitchFamily="34" charset="0"/>
                <a:cs typeface="Arial" panose="020B0604020202020204" pitchFamily="34" charset="0"/>
              </a:rPr>
              <a:t>Matching Purpose and Audience:  </a:t>
            </a:r>
            <a:r>
              <a:rPr lang="en-US" b="1" dirty="0" smtClean="0">
                <a:latin typeface="Arial" panose="020B0604020202020204" pitchFamily="34" charset="0"/>
                <a:cs typeface="Arial" panose="020B0604020202020204" pitchFamily="34" charset="0"/>
              </a:rPr>
              <a:t>Choosing a Projection</a:t>
            </a:r>
            <a:endParaRPr lang="en-US" b="1" dirty="0">
              <a:latin typeface="Arial" panose="020B0604020202020204" pitchFamily="34" charset="0"/>
              <a:cs typeface="Arial" panose="020B0604020202020204" pitchFamily="34" charset="0"/>
            </a:endParaRPr>
          </a:p>
        </p:txBody>
      </p:sp>
      <p:sp>
        <p:nvSpPr>
          <p:cNvPr id="5" name="TextBox 4"/>
          <p:cNvSpPr txBox="1"/>
          <p:nvPr/>
        </p:nvSpPr>
        <p:spPr>
          <a:xfrm>
            <a:off x="1270861" y="1100380"/>
            <a:ext cx="10507851" cy="4955203"/>
          </a:xfrm>
          <a:prstGeom prst="rect">
            <a:avLst/>
          </a:prstGeom>
          <a:noFill/>
        </p:spPr>
        <p:txBody>
          <a:bodyPr wrap="square" rtlCol="0">
            <a:spAutoFit/>
          </a:bodyPr>
          <a:lstStyle/>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is the size of the </a:t>
            </a:r>
            <a:r>
              <a:rPr lang="en-US" sz="2400" dirty="0" smtClean="0">
                <a:solidFill>
                  <a:srgbClr val="FF0000"/>
                </a:solidFill>
                <a:latin typeface="Arial" panose="020B0604020202020204" pitchFamily="34" charset="0"/>
                <a:cs typeface="Arial" panose="020B0604020202020204" pitchFamily="34" charset="0"/>
              </a:rPr>
              <a:t>AREA</a:t>
            </a:r>
            <a:r>
              <a:rPr lang="en-US" sz="2400" dirty="0" smtClean="0">
                <a:latin typeface="Arial" panose="020B0604020202020204" pitchFamily="34" charset="0"/>
                <a:cs typeface="Arial" panose="020B0604020202020204" pitchFamily="34" charset="0"/>
              </a:rPr>
              <a:t> to be mapped?</a:t>
            </a:r>
          </a:p>
          <a:p>
            <a:pPr marL="800100" lvl="1" indent="-342900">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World</a:t>
            </a:r>
          </a:p>
          <a:p>
            <a:pPr marL="800100" lvl="1" indent="-342900">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Continent</a:t>
            </a:r>
          </a:p>
          <a:p>
            <a:pPr marL="800100" lvl="1" indent="-342900">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Country</a:t>
            </a:r>
          </a:p>
          <a:p>
            <a:pPr marL="800100" lvl="1" indent="-342900">
              <a:buFont typeface="Arial" panose="020B0604020202020204" pitchFamily="34" charset="0"/>
              <a:buChar char="•"/>
            </a:pPr>
            <a:r>
              <a:rPr lang="en-US" sz="2000" i="1" dirty="0" smtClean="0">
                <a:latin typeface="Arial" panose="020B0604020202020204" pitchFamily="34" charset="0"/>
                <a:cs typeface="Arial" panose="020B0604020202020204" pitchFamily="34" charset="0"/>
              </a:rPr>
              <a:t>Local Area</a:t>
            </a:r>
          </a:p>
          <a:p>
            <a:pPr marL="800100" lvl="1" indent="-342900">
              <a:buFont typeface="Arial" panose="020B0604020202020204" pitchFamily="34" charset="0"/>
              <a:buChar char="•"/>
            </a:pPr>
            <a:endParaRPr lang="en-US" sz="2000" i="1"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is the </a:t>
            </a:r>
            <a:r>
              <a:rPr lang="en-US" sz="2400" dirty="0" smtClean="0">
                <a:solidFill>
                  <a:srgbClr val="FF0000"/>
                </a:solidFill>
                <a:latin typeface="Arial" panose="020B0604020202020204" pitchFamily="34" charset="0"/>
                <a:cs typeface="Arial" panose="020B0604020202020204" pitchFamily="34" charset="0"/>
              </a:rPr>
              <a:t>THEME</a:t>
            </a:r>
            <a:r>
              <a:rPr lang="en-US" sz="2400" dirty="0" smtClean="0">
                <a:latin typeface="Arial" panose="020B0604020202020204" pitchFamily="34" charset="0"/>
                <a:cs typeface="Arial" panose="020B0604020202020204" pitchFamily="34" charset="0"/>
              </a:rPr>
              <a:t> to be mapped?</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Is presenting comparable Areas important?</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Are distance measurements from the map necessary?</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 you want to show Great Circle paths? </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Is N-S-E-W directions meaningful?</a:t>
            </a:r>
          </a:p>
          <a:p>
            <a:pPr marL="800100" lvl="1"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Does showing the actual Shape of an area make a difference?</a:t>
            </a:r>
          </a:p>
          <a:p>
            <a:pPr marL="800100" lvl="1" indent="-342900">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US" sz="2400" dirty="0" smtClean="0">
                <a:latin typeface="Arial" panose="020B0604020202020204" pitchFamily="34" charset="0"/>
                <a:cs typeface="Arial" panose="020B0604020202020204" pitchFamily="34" charset="0"/>
              </a:rPr>
              <a:t>What unique views or perspectives would enhance understanding?</a:t>
            </a:r>
          </a:p>
          <a:p>
            <a:pPr marL="800100" lvl="1"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09529147"/>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78251" y="123986"/>
            <a:ext cx="6634566" cy="6634566"/>
          </a:xfrm>
          <a:prstGeom prst="rect">
            <a:avLst/>
          </a:prstGeom>
        </p:spPr>
      </p:pic>
    </p:spTree>
    <p:extLst>
      <p:ext uri="{BB962C8B-B14F-4D97-AF65-F5344CB8AC3E}">
        <p14:creationId xmlns:p14="http://schemas.microsoft.com/office/powerpoint/2010/main" val="2669811729"/>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3717007" y="-2777"/>
            <a:ext cx="6827005"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Publication and Presentation – Design Considerations</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3676201" y="427997"/>
            <a:ext cx="4366646" cy="1384995"/>
          </a:xfrm>
          <a:prstGeom prst="rect">
            <a:avLst/>
          </a:prstGeom>
          <a:noFill/>
        </p:spPr>
        <p:txBody>
          <a:bodyPr wrap="square" rtlCol="0">
            <a:spAutoFit/>
          </a:bodyPr>
          <a:lstStyle/>
          <a:p>
            <a:pPr algn="ctr">
              <a:lnSpc>
                <a:spcPct val="150000"/>
              </a:lnSpc>
            </a:pPr>
            <a:r>
              <a:rPr lang="en-US" sz="2800" i="1" dirty="0" smtClean="0">
                <a:latin typeface="Arial" panose="020B0604020202020204" pitchFamily="34" charset="0"/>
                <a:cs typeface="Arial" panose="020B0604020202020204" pitchFamily="34" charset="0"/>
              </a:rPr>
              <a:t>Media and Hardware Special Adaptations</a:t>
            </a:r>
            <a:endParaRPr lang="en-US" sz="2800" i="1" dirty="0">
              <a:latin typeface="Arial" panose="020B0604020202020204" pitchFamily="34" charset="0"/>
              <a:cs typeface="Arial" panose="020B0604020202020204" pitchFamily="34" charset="0"/>
            </a:endParaRPr>
          </a:p>
        </p:txBody>
      </p:sp>
      <p:sp>
        <p:nvSpPr>
          <p:cNvPr id="3" name="TextBox 2"/>
          <p:cNvSpPr txBox="1"/>
          <p:nvPr/>
        </p:nvSpPr>
        <p:spPr>
          <a:xfrm>
            <a:off x="2922320" y="2510189"/>
            <a:ext cx="7988487" cy="861774"/>
          </a:xfrm>
          <a:prstGeom prst="rect">
            <a:avLst/>
          </a:prstGeom>
          <a:noFill/>
        </p:spPr>
        <p:txBody>
          <a:bodyPr wrap="square" rtlCol="0">
            <a:spAutoFit/>
          </a:bodyPr>
          <a:lstStyle/>
          <a:p>
            <a:pPr marL="342900" indent="-342900">
              <a:lnSpc>
                <a:spcPct val="150000"/>
              </a:lnSpc>
              <a:buFont typeface="Arial" panose="020B0604020202020204" pitchFamily="34" charset="0"/>
              <a:buChar char="•"/>
            </a:pPr>
            <a:r>
              <a:rPr lang="en-US" sz="2000" dirty="0" smtClean="0">
                <a:latin typeface="Arial" panose="020B0604020202020204" pitchFamily="34" charset="0"/>
                <a:cs typeface="Arial" panose="020B0604020202020204" pitchFamily="34" charset="0"/>
              </a:rPr>
              <a:t>Size and Resolution – TV, Web, Print media</a:t>
            </a:r>
          </a:p>
          <a:p>
            <a:pPr marL="342900" indent="-342900">
              <a:buFont typeface="Arial" panose="020B0604020202020204" pitchFamily="34" charset="0"/>
              <a:buChar char="•"/>
            </a:pPr>
            <a:r>
              <a:rPr lang="en-US" sz="2000" dirty="0" smtClean="0">
                <a:latin typeface="Arial" panose="020B0604020202020204" pitchFamily="34" charset="0"/>
                <a:cs typeface="Arial" panose="020B0604020202020204" pitchFamily="34" charset="0"/>
              </a:rPr>
              <a:t>Color Capabilities – Pen Plotter, Matrix Printer, CRT, Laser Printer</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8930" y="3754214"/>
            <a:ext cx="4020494" cy="260827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4128515"/>
            <a:ext cx="2600325" cy="175260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3660" y="67782"/>
            <a:ext cx="3522541" cy="2365502"/>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8217" y="3419346"/>
            <a:ext cx="4782400" cy="3170939"/>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53076" y="3443174"/>
            <a:ext cx="694172" cy="694172"/>
          </a:xfrm>
          <a:prstGeom prst="rect">
            <a:avLst/>
          </a:prstGeom>
        </p:spPr>
      </p:pic>
      <p:pic>
        <p:nvPicPr>
          <p:cNvPr id="11" name="Picture 10"/>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042847" y="427997"/>
            <a:ext cx="3899261" cy="1931295"/>
          </a:xfrm>
          <a:prstGeom prst="rect">
            <a:avLst/>
          </a:prstGeom>
        </p:spPr>
      </p:pic>
    </p:spTree>
    <p:extLst>
      <p:ext uri="{BB962C8B-B14F-4D97-AF65-F5344CB8AC3E}">
        <p14:creationId xmlns:p14="http://schemas.microsoft.com/office/powerpoint/2010/main" val="13229306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3"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89315" y="242195"/>
            <a:ext cx="7997126" cy="646331"/>
          </a:xfrm>
          <a:prstGeom prst="rect">
            <a:avLst/>
          </a:prstGeom>
          <a:noFill/>
        </p:spPr>
        <p:txBody>
          <a:bodyPr wrap="square" rtlCol="0">
            <a:spAutoFit/>
          </a:bodyPr>
          <a:lstStyle/>
          <a:p>
            <a:pPr algn="ctr"/>
            <a:r>
              <a:rPr lang="en-US" sz="3600" b="1" dirty="0" smtClean="0">
                <a:solidFill>
                  <a:schemeClr val="accent1"/>
                </a:solidFill>
                <a:latin typeface="Arial" panose="020B0604020202020204" pitchFamily="34" charset="0"/>
                <a:cs typeface="Arial" panose="020B0604020202020204" pitchFamily="34" charset="0"/>
              </a:rPr>
              <a:t>Map Making </a:t>
            </a:r>
            <a:r>
              <a:rPr lang="en-US" sz="3600" b="1" i="1" dirty="0" smtClean="0">
                <a:solidFill>
                  <a:schemeClr val="accent1"/>
                </a:solidFill>
                <a:latin typeface="Arial" panose="020B0604020202020204" pitchFamily="34" charset="0"/>
                <a:cs typeface="Arial" panose="020B0604020202020204" pitchFamily="34" charset="0"/>
              </a:rPr>
              <a:t>Technologies</a:t>
            </a:r>
            <a:endParaRPr lang="en-US" sz="3600" b="1" i="1" dirty="0">
              <a:solidFill>
                <a:schemeClr val="accent1"/>
              </a:solidFill>
              <a:latin typeface="Arial" panose="020B0604020202020204" pitchFamily="34" charset="0"/>
              <a:cs typeface="Arial" panose="020B0604020202020204" pitchFamily="34" charset="0"/>
            </a:endParaRPr>
          </a:p>
        </p:txBody>
      </p:sp>
      <p:sp>
        <p:nvSpPr>
          <p:cNvPr id="3" name="TextBox 2"/>
          <p:cNvSpPr txBox="1"/>
          <p:nvPr/>
        </p:nvSpPr>
        <p:spPr>
          <a:xfrm>
            <a:off x="2185262" y="2056545"/>
            <a:ext cx="10182385" cy="3046988"/>
          </a:xfrm>
          <a:prstGeom prst="rect">
            <a:avLst/>
          </a:prstGeom>
          <a:noFill/>
        </p:spPr>
        <p:txBody>
          <a:bodyPr wrap="square" rtlCol="0">
            <a:spAutoFit/>
          </a:bodyPr>
          <a:lstStyle/>
          <a:p>
            <a:pPr marL="800100" lvl="1" indent="-3429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GPS</a:t>
            </a:r>
          </a:p>
          <a:p>
            <a:pPr marL="800100" lvl="1" indent="-3429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Satellite Imagery</a:t>
            </a:r>
          </a:p>
          <a:p>
            <a:pPr marL="800100" lvl="1" indent="-3429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LIDAR and other Hi-Res Platforms</a:t>
            </a:r>
          </a:p>
          <a:p>
            <a:pPr marL="800100" lvl="1" indent="-342900">
              <a:lnSpc>
                <a:spcPct val="150000"/>
              </a:lnSpc>
              <a:buFont typeface="Arial" panose="020B0604020202020204" pitchFamily="34" charset="0"/>
              <a:buChar char="•"/>
            </a:pPr>
            <a:r>
              <a:rPr lang="en-US" sz="2800" dirty="0" smtClean="0">
                <a:latin typeface="Arial" panose="020B0604020202020204" pitchFamily="34" charset="0"/>
                <a:cs typeface="Arial" panose="020B0604020202020204" pitchFamily="34" charset="0"/>
              </a:rPr>
              <a:t>Digital Map Products and </a:t>
            </a:r>
            <a:r>
              <a:rPr lang="en-US" sz="2800" dirty="0" err="1" smtClean="0">
                <a:latin typeface="Arial" panose="020B0604020202020204" pitchFamily="34" charset="0"/>
                <a:cs typeface="Arial" panose="020B0604020202020204" pitchFamily="34" charset="0"/>
              </a:rPr>
              <a:t>Orthophotos</a:t>
            </a:r>
            <a:endParaRPr lang="en-US" sz="2800" dirty="0" smtClean="0">
              <a:latin typeface="Arial" panose="020B0604020202020204" pitchFamily="34" charset="0"/>
              <a:cs typeface="Arial" panose="020B0604020202020204" pitchFamily="34" charset="0"/>
            </a:endParaRPr>
          </a:p>
          <a:p>
            <a:pPr marL="342900" indent="-342900">
              <a:buFont typeface="Arial" panose="020B0604020202020204" pitchFamily="34" charset="0"/>
              <a:buChar char="•"/>
            </a:pPr>
            <a:endParaRPr lang="en-US" sz="2400" dirty="0">
              <a:latin typeface="Arial" panose="020B0604020202020204" pitchFamily="34" charset="0"/>
              <a:cs typeface="Arial" panose="020B0604020202020204" pitchFamily="34" charset="0"/>
            </a:endParaRPr>
          </a:p>
        </p:txBody>
      </p:sp>
      <p:sp>
        <p:nvSpPr>
          <p:cNvPr id="5" name="TextBox 4"/>
          <p:cNvSpPr txBox="1"/>
          <p:nvPr/>
        </p:nvSpPr>
        <p:spPr>
          <a:xfrm>
            <a:off x="2495227" y="888526"/>
            <a:ext cx="6385301" cy="738664"/>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Integration of other Geospatial Technologies</a:t>
            </a:r>
          </a:p>
          <a:p>
            <a:pPr algn="ctr"/>
            <a:endParaRPr lang="en-US" dirty="0"/>
          </a:p>
        </p:txBody>
      </p:sp>
    </p:spTree>
    <p:extLst>
      <p:ext uri="{BB962C8B-B14F-4D97-AF65-F5344CB8AC3E}">
        <p14:creationId xmlns:p14="http://schemas.microsoft.com/office/powerpoint/2010/main" val="305398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6393" y="154983"/>
            <a:ext cx="5858360" cy="369332"/>
          </a:xfrm>
          <a:prstGeom prst="rect">
            <a:avLst/>
          </a:prstGeom>
          <a:noFill/>
        </p:spPr>
        <p:txBody>
          <a:bodyPr wrap="square" rtlCol="0">
            <a:spAutoFit/>
          </a:bodyPr>
          <a:lstStyle/>
          <a:p>
            <a:r>
              <a:rPr lang="en-US" dirty="0" smtClean="0">
                <a:latin typeface="Arial" panose="020B0604020202020204" pitchFamily="34" charset="0"/>
                <a:cs typeface="Arial" panose="020B0604020202020204" pitchFamily="34" charset="0"/>
              </a:rPr>
              <a:t>Geospatial Technologies</a:t>
            </a:r>
            <a:endParaRPr lang="en-US" dirty="0">
              <a:latin typeface="Arial" panose="020B0604020202020204" pitchFamily="34" charset="0"/>
              <a:cs typeface="Arial" panose="020B060402020202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2817" y="852407"/>
            <a:ext cx="2659316" cy="1991532"/>
          </a:xfrm>
          <a:prstGeom prst="rect">
            <a:avLst/>
          </a:prstGeom>
        </p:spPr>
      </p:pic>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11344" y="2877564"/>
            <a:ext cx="2842261" cy="367821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87559" y="240224"/>
            <a:ext cx="3906078" cy="2603715"/>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35963" y="687420"/>
            <a:ext cx="3777766" cy="2011538"/>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018544" y="3283565"/>
            <a:ext cx="5173456" cy="3442700"/>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464687" y="3283565"/>
            <a:ext cx="3442775" cy="2296889"/>
          </a:xfrm>
          <a:prstGeom prst="rect">
            <a:avLst/>
          </a:prstGeom>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14899" y="5663067"/>
            <a:ext cx="587380" cy="1063198"/>
          </a:xfrm>
          <a:prstGeom prst="rect">
            <a:avLst/>
          </a:prstGeom>
        </p:spPr>
      </p:pic>
    </p:spTree>
    <p:extLst>
      <p:ext uri="{BB962C8B-B14F-4D97-AF65-F5344CB8AC3E}">
        <p14:creationId xmlns:p14="http://schemas.microsoft.com/office/powerpoint/2010/main" val="3462790056"/>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80108" y="5098942"/>
            <a:ext cx="4215539" cy="1200329"/>
          </a:xfrm>
          <a:prstGeom prst="rect">
            <a:avLst/>
          </a:prstGeom>
          <a:noFill/>
        </p:spPr>
        <p:txBody>
          <a:bodyPr wrap="square" rtlCol="0">
            <a:spAutoFit/>
          </a:bodyPr>
          <a:lstStyle/>
          <a:p>
            <a:pPr algn="ctr"/>
            <a:r>
              <a:rPr lang="en-US" sz="7200" dirty="0" smtClean="0">
                <a:latin typeface="Chiller" panose="04020404031007020602" pitchFamily="82" charset="0"/>
              </a:rPr>
              <a:t>Good Mapping!</a:t>
            </a:r>
            <a:endParaRPr lang="en-US" sz="7200" dirty="0">
              <a:latin typeface="Chiller" panose="04020404031007020602" pitchFamily="82"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4467" y="920240"/>
            <a:ext cx="11700530" cy="3729252"/>
          </a:xfrm>
          <a:prstGeom prst="rect">
            <a:avLst/>
          </a:prstGeom>
        </p:spPr>
      </p:pic>
    </p:spTree>
    <p:extLst>
      <p:ext uri="{BB962C8B-B14F-4D97-AF65-F5344CB8AC3E}">
        <p14:creationId xmlns:p14="http://schemas.microsoft.com/office/powerpoint/2010/main" val="40840543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04814" y="272917"/>
            <a:ext cx="7997126" cy="646331"/>
          </a:xfrm>
          <a:prstGeom prst="rect">
            <a:avLst/>
          </a:prstGeom>
          <a:noFill/>
        </p:spPr>
        <p:txBody>
          <a:bodyPr wrap="square" rtlCol="0">
            <a:spAutoFit/>
          </a:bodyPr>
          <a:lstStyle/>
          <a:p>
            <a:pPr algn="ctr"/>
            <a:r>
              <a:rPr lang="en-US" sz="3600" b="1" dirty="0" smtClean="0">
                <a:solidFill>
                  <a:schemeClr val="accent1"/>
                </a:solidFill>
                <a:latin typeface="Arial" panose="020B0604020202020204" pitchFamily="34" charset="0"/>
                <a:cs typeface="Arial" panose="020B0604020202020204" pitchFamily="34" charset="0"/>
              </a:rPr>
              <a:t>Map Making </a:t>
            </a:r>
            <a:r>
              <a:rPr lang="en-US" sz="3600" b="1" i="1" dirty="0" smtClean="0">
                <a:solidFill>
                  <a:schemeClr val="accent1"/>
                </a:solidFill>
                <a:latin typeface="Arial" panose="020B0604020202020204" pitchFamily="34" charset="0"/>
                <a:cs typeface="Arial" panose="020B0604020202020204" pitchFamily="34" charset="0"/>
              </a:rPr>
              <a:t>Technologies</a:t>
            </a:r>
            <a:endParaRPr lang="en-US" sz="3600" b="1" i="1" dirty="0">
              <a:solidFill>
                <a:schemeClr val="accent1"/>
              </a:solidFill>
              <a:latin typeface="Arial" panose="020B0604020202020204" pitchFamily="34" charset="0"/>
              <a:cs typeface="Arial" panose="020B0604020202020204" pitchFamily="34" charset="0"/>
            </a:endParaRPr>
          </a:p>
        </p:txBody>
      </p:sp>
      <p:sp>
        <p:nvSpPr>
          <p:cNvPr id="6" name="TextBox 5"/>
          <p:cNvSpPr txBox="1"/>
          <p:nvPr/>
        </p:nvSpPr>
        <p:spPr>
          <a:xfrm>
            <a:off x="2289874" y="975189"/>
            <a:ext cx="6827005" cy="400110"/>
          </a:xfrm>
          <a:prstGeom prst="rect">
            <a:avLst/>
          </a:prstGeom>
          <a:noFill/>
        </p:spPr>
        <p:txBody>
          <a:bodyPr wrap="square" rtlCol="0">
            <a:spAutoFit/>
          </a:bodyPr>
          <a:lstStyle/>
          <a:p>
            <a:r>
              <a:rPr lang="en-US" sz="2000" b="1" dirty="0" smtClean="0">
                <a:latin typeface="Arial" panose="020B0604020202020204" pitchFamily="34" charset="0"/>
                <a:cs typeface="Arial" panose="020B0604020202020204" pitchFamily="34" charset="0"/>
              </a:rPr>
              <a:t>Publication and Presentation – Design Considerations</a:t>
            </a:r>
            <a:endParaRPr lang="en-US" sz="2000" b="1" dirty="0">
              <a:latin typeface="Arial" panose="020B0604020202020204" pitchFamily="34" charset="0"/>
              <a:cs typeface="Arial" panose="020B0604020202020204" pitchFamily="34" charset="0"/>
            </a:endParaRPr>
          </a:p>
        </p:txBody>
      </p:sp>
      <p:sp>
        <p:nvSpPr>
          <p:cNvPr id="7" name="TextBox 6"/>
          <p:cNvSpPr txBox="1"/>
          <p:nvPr/>
        </p:nvSpPr>
        <p:spPr>
          <a:xfrm>
            <a:off x="2289874" y="2029982"/>
            <a:ext cx="7578672" cy="2031325"/>
          </a:xfrm>
          <a:prstGeom prst="rect">
            <a:avLst/>
          </a:prstGeom>
          <a:noFill/>
        </p:spPr>
        <p:txBody>
          <a:bodyPr wrap="square" rtlCol="0">
            <a:spAutoFit/>
          </a:bodyPr>
          <a:lstStyle/>
          <a:p>
            <a:pPr>
              <a:lnSpc>
                <a:spcPct val="150000"/>
              </a:lnSpc>
            </a:pPr>
            <a:r>
              <a:rPr lang="en-US" sz="2800" dirty="0" smtClean="0">
                <a:latin typeface="Arial" panose="020B0604020202020204" pitchFamily="34" charset="0"/>
                <a:cs typeface="Arial" panose="020B0604020202020204" pitchFamily="34" charset="0"/>
              </a:rPr>
              <a:t>Selecting an Appropriate Map Projection</a:t>
            </a:r>
          </a:p>
          <a:p>
            <a:pPr>
              <a:lnSpc>
                <a:spcPct val="150000"/>
              </a:lnSpc>
            </a:pPr>
            <a:r>
              <a:rPr lang="en-US" sz="2800" dirty="0" smtClean="0">
                <a:latin typeface="Arial" panose="020B0604020202020204" pitchFamily="34" charset="0"/>
                <a:cs typeface="Arial" panose="020B0604020202020204" pitchFamily="34" charset="0"/>
              </a:rPr>
              <a:t>Media and Hardware Special Adaptations</a:t>
            </a:r>
          </a:p>
          <a:p>
            <a:pPr>
              <a:lnSpc>
                <a:spcPct val="150000"/>
              </a:lnSpc>
            </a:pPr>
            <a:r>
              <a:rPr lang="en-US" sz="2800" dirty="0" smtClean="0">
                <a:latin typeface="Arial" panose="020B0604020202020204" pitchFamily="34" charset="0"/>
                <a:cs typeface="Arial" panose="020B0604020202020204" pitchFamily="34" charset="0"/>
              </a:rPr>
              <a:t>Integrating Geospatial Technologies</a:t>
            </a: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01114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 calcmode="lin" valueType="num">
                                      <p:cBhvr additive="base">
                                        <p:cTn id="19"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7">
                                            <p:txEl>
                                              <p:pRg st="2" end="2"/>
                                            </p:txEl>
                                          </p:spTgt>
                                        </p:tgtEl>
                                        <p:attrNameLst>
                                          <p:attrName>style.visibility</p:attrName>
                                        </p:attrNameLst>
                                      </p:cBhvr>
                                      <p:to>
                                        <p:strVal val="visible"/>
                                      </p:to>
                                    </p:set>
                                    <p:anim calcmode="lin" valueType="num">
                                      <p:cBhvr additive="base">
                                        <p:cTn id="25"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87498" y="2200759"/>
            <a:ext cx="2107769" cy="769441"/>
          </a:xfrm>
          <a:prstGeom prst="rect">
            <a:avLst/>
          </a:prstGeom>
          <a:noFill/>
        </p:spPr>
        <p:txBody>
          <a:bodyPr wrap="square" rtlCol="0">
            <a:spAutoFit/>
          </a:bodyPr>
          <a:lstStyle/>
          <a:p>
            <a:r>
              <a:rPr lang="en-US" sz="4400" dirty="0" smtClean="0">
                <a:latin typeface="Chiller" panose="04020404031007020602" pitchFamily="82" charset="0"/>
              </a:rPr>
              <a:t>Extra Maps</a:t>
            </a:r>
            <a:endParaRPr lang="en-US" sz="4400" dirty="0">
              <a:latin typeface="Chiller" panose="04020404031007020602" pitchFamily="82" charset="0"/>
            </a:endParaRPr>
          </a:p>
        </p:txBody>
      </p:sp>
    </p:spTree>
    <p:extLst>
      <p:ext uri="{BB962C8B-B14F-4D97-AF65-F5344CB8AC3E}">
        <p14:creationId xmlns:p14="http://schemas.microsoft.com/office/powerpoint/2010/main" val="3995938689"/>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6324" y="788947"/>
            <a:ext cx="9242829" cy="5866902"/>
          </a:xfrm>
          <a:prstGeom prst="rect">
            <a:avLst/>
          </a:prstGeom>
        </p:spPr>
      </p:pic>
      <p:sp>
        <p:nvSpPr>
          <p:cNvPr id="3" name="TextBox 2"/>
          <p:cNvSpPr txBox="1"/>
          <p:nvPr/>
        </p:nvSpPr>
        <p:spPr>
          <a:xfrm>
            <a:off x="3316637" y="327282"/>
            <a:ext cx="6044339" cy="461665"/>
          </a:xfrm>
          <a:prstGeom prst="rect">
            <a:avLst/>
          </a:prstGeom>
          <a:noFill/>
        </p:spPr>
        <p:txBody>
          <a:bodyPr wrap="square" rtlCol="0">
            <a:spAutoFit/>
          </a:bodyPr>
          <a:lstStyle/>
          <a:p>
            <a:pPr algn="ctr"/>
            <a:r>
              <a:rPr lang="en-US" sz="2400" i="1" dirty="0" smtClean="0">
                <a:solidFill>
                  <a:srgbClr val="FF0000"/>
                </a:solidFill>
                <a:latin typeface="Arial" panose="020B0604020202020204" pitchFamily="34" charset="0"/>
                <a:cs typeface="Arial" panose="020B0604020202020204" pitchFamily="34" charset="0"/>
              </a:rPr>
              <a:t>What can we learn from Bad Maps?</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01784283"/>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0759" y="976393"/>
            <a:ext cx="7690226" cy="5789938"/>
          </a:xfrm>
          <a:prstGeom prst="rect">
            <a:avLst/>
          </a:prstGeom>
        </p:spPr>
      </p:pic>
      <p:sp>
        <p:nvSpPr>
          <p:cNvPr id="5" name="TextBox 4"/>
          <p:cNvSpPr txBox="1"/>
          <p:nvPr/>
        </p:nvSpPr>
        <p:spPr>
          <a:xfrm>
            <a:off x="3316637" y="327282"/>
            <a:ext cx="6044339" cy="461665"/>
          </a:xfrm>
          <a:prstGeom prst="rect">
            <a:avLst/>
          </a:prstGeom>
          <a:noFill/>
        </p:spPr>
        <p:txBody>
          <a:bodyPr wrap="square" rtlCol="0">
            <a:spAutoFit/>
          </a:bodyPr>
          <a:lstStyle/>
          <a:p>
            <a:pPr algn="ctr"/>
            <a:r>
              <a:rPr lang="en-US" sz="2400" i="1" dirty="0" smtClean="0">
                <a:solidFill>
                  <a:srgbClr val="FF0000"/>
                </a:solidFill>
                <a:latin typeface="Arial" panose="020B0604020202020204" pitchFamily="34" charset="0"/>
                <a:cs typeface="Arial" panose="020B0604020202020204" pitchFamily="34" charset="0"/>
              </a:rPr>
              <a:t>What can we learn from Bad Maps?</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9290756"/>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019791" y="588935"/>
            <a:ext cx="7852629" cy="6165157"/>
          </a:xfrm>
          <a:prstGeom prst="rect">
            <a:avLst/>
          </a:prstGeom>
        </p:spPr>
      </p:pic>
      <p:sp>
        <p:nvSpPr>
          <p:cNvPr id="3" name="TextBox 2"/>
          <p:cNvSpPr txBox="1"/>
          <p:nvPr/>
        </p:nvSpPr>
        <p:spPr>
          <a:xfrm>
            <a:off x="2991172" y="127270"/>
            <a:ext cx="6044339" cy="461665"/>
          </a:xfrm>
          <a:prstGeom prst="rect">
            <a:avLst/>
          </a:prstGeom>
          <a:noFill/>
        </p:spPr>
        <p:txBody>
          <a:bodyPr wrap="square" rtlCol="0">
            <a:spAutoFit/>
          </a:bodyPr>
          <a:lstStyle/>
          <a:p>
            <a:pPr algn="ctr"/>
            <a:r>
              <a:rPr lang="en-US" sz="2400" i="1" dirty="0" smtClean="0">
                <a:solidFill>
                  <a:srgbClr val="FF0000"/>
                </a:solidFill>
                <a:latin typeface="Arial" panose="020B0604020202020204" pitchFamily="34" charset="0"/>
                <a:cs typeface="Arial" panose="020B0604020202020204" pitchFamily="34" charset="0"/>
              </a:rPr>
              <a:t>What can we learn from Bad Maps?</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413993"/>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86735" y="1456514"/>
            <a:ext cx="10004612" cy="5002306"/>
          </a:xfrm>
          <a:prstGeom prst="rect">
            <a:avLst/>
          </a:prstGeom>
        </p:spPr>
      </p:pic>
      <p:sp>
        <p:nvSpPr>
          <p:cNvPr id="3" name="TextBox 2"/>
          <p:cNvSpPr txBox="1"/>
          <p:nvPr/>
        </p:nvSpPr>
        <p:spPr>
          <a:xfrm>
            <a:off x="3239146" y="296285"/>
            <a:ext cx="6044339" cy="461665"/>
          </a:xfrm>
          <a:prstGeom prst="rect">
            <a:avLst/>
          </a:prstGeom>
          <a:noFill/>
        </p:spPr>
        <p:txBody>
          <a:bodyPr wrap="square" rtlCol="0">
            <a:spAutoFit/>
          </a:bodyPr>
          <a:lstStyle/>
          <a:p>
            <a:pPr algn="ctr"/>
            <a:r>
              <a:rPr lang="en-US" sz="2400" i="1" dirty="0" smtClean="0">
                <a:solidFill>
                  <a:srgbClr val="FF0000"/>
                </a:solidFill>
                <a:latin typeface="Arial" panose="020B0604020202020204" pitchFamily="34" charset="0"/>
                <a:cs typeface="Arial" panose="020B0604020202020204" pitchFamily="34" charset="0"/>
              </a:rPr>
              <a:t>What can we learn from Bad Maps?</a:t>
            </a:r>
            <a:endParaRPr lang="en-US" sz="2400" i="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346395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891524" y="907098"/>
            <a:ext cx="7051729" cy="461665"/>
          </a:xfrm>
          <a:prstGeom prst="rect">
            <a:avLst/>
          </a:prstGeom>
          <a:noFill/>
        </p:spPr>
        <p:txBody>
          <a:bodyPr wrap="square" rtlCol="0">
            <a:spAutoFit/>
          </a:bodyPr>
          <a:lstStyle/>
          <a:p>
            <a:pPr algn="ctr"/>
            <a:r>
              <a:rPr lang="en-US" sz="2400" dirty="0" smtClean="0">
                <a:latin typeface="Arial" panose="020B0604020202020204" pitchFamily="34" charset="0"/>
                <a:cs typeface="Arial" panose="020B0604020202020204" pitchFamily="34" charset="0"/>
              </a:rPr>
              <a:t>The Layer Model</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3579" y="1368763"/>
            <a:ext cx="3905573" cy="5273852"/>
          </a:xfrm>
          <a:prstGeom prst="rect">
            <a:avLst/>
          </a:prstGeom>
        </p:spPr>
      </p:pic>
      <p:sp>
        <p:nvSpPr>
          <p:cNvPr id="7" name="TextBox 6"/>
          <p:cNvSpPr txBox="1"/>
          <p:nvPr/>
        </p:nvSpPr>
        <p:spPr>
          <a:xfrm>
            <a:off x="991889" y="214600"/>
            <a:ext cx="9205992" cy="461665"/>
          </a:xfrm>
          <a:prstGeom prst="rect">
            <a:avLst/>
          </a:prstGeom>
          <a:noFill/>
        </p:spPr>
        <p:txBody>
          <a:bodyPr wrap="square" rtlCol="0">
            <a:spAutoFit/>
          </a:bodyPr>
          <a:lstStyle/>
          <a:p>
            <a:pPr algn="ctr"/>
            <a:r>
              <a:rPr lang="en-US" dirty="0" smtClean="0"/>
              <a:t>The Science of Map Making: </a:t>
            </a:r>
            <a:r>
              <a:rPr lang="en-US" sz="2400" i="1" dirty="0" smtClean="0">
                <a:solidFill>
                  <a:srgbClr val="FF0000"/>
                </a:solidFill>
                <a:latin typeface="Arial" panose="020B0604020202020204" pitchFamily="34" charset="0"/>
                <a:cs typeface="Arial" panose="020B0604020202020204" pitchFamily="34" charset="0"/>
              </a:rPr>
              <a:t>Abstraction, Simplification and Generalization</a:t>
            </a:r>
            <a:endParaRPr lang="en-US" sz="2400" i="1" dirty="0" smtClean="0">
              <a:solidFill>
                <a:srgbClr val="FF0000"/>
              </a:solidFill>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7881" y="6223089"/>
            <a:ext cx="1402596" cy="419526"/>
          </a:xfrm>
          <a:prstGeom prst="rect">
            <a:avLst/>
          </a:prstGeom>
        </p:spPr>
      </p:pic>
    </p:spTree>
    <p:extLst>
      <p:ext uri="{BB962C8B-B14F-4D97-AF65-F5344CB8AC3E}">
        <p14:creationId xmlns:p14="http://schemas.microsoft.com/office/powerpoint/2010/main" val="2091914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75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7313</TotalTime>
  <Words>2293</Words>
  <Application>Microsoft Office PowerPoint</Application>
  <PresentationFormat>Widescreen</PresentationFormat>
  <Paragraphs>300</Paragraphs>
  <Slides>84</Slides>
  <Notes>0</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84</vt:i4>
      </vt:variant>
    </vt:vector>
  </HeadingPairs>
  <TitlesOfParts>
    <vt:vector size="101" baseType="lpstr">
      <vt:lpstr>Dotum</vt:lpstr>
      <vt:lpstr>SimSun</vt:lpstr>
      <vt:lpstr>Arial</vt:lpstr>
      <vt:lpstr>Calibri</vt:lpstr>
      <vt:lpstr>Calibri Light</vt:lpstr>
      <vt:lpstr>Cambria Math</vt:lpstr>
      <vt:lpstr>Castellar</vt:lpstr>
      <vt:lpstr>Chiller</vt:lpstr>
      <vt:lpstr>Comic Sans MS</vt:lpstr>
      <vt:lpstr>Courier New</vt:lpstr>
      <vt:lpstr>Forte</vt:lpstr>
      <vt:lpstr>Lucida Calligraphy</vt:lpstr>
      <vt:lpstr>OCR A Extended</vt:lpstr>
      <vt:lpstr>Segoe Script</vt:lpstr>
      <vt:lpstr>Symbol</vt:lpstr>
      <vt:lpstr>Times New Roman</vt:lpstr>
      <vt:lpstr>Office Theme</vt:lpstr>
      <vt:lpstr>CARTOGRAPHY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CARTOGRAPHY</dc:title>
  <dc:creator>Frank Gossette</dc:creator>
  <cp:lastModifiedBy>Frank Gossette</cp:lastModifiedBy>
  <cp:revision>172</cp:revision>
  <dcterms:created xsi:type="dcterms:W3CDTF">2015-01-23T17:53:39Z</dcterms:created>
  <dcterms:modified xsi:type="dcterms:W3CDTF">2015-01-28T19:47:19Z</dcterms:modified>
</cp:coreProperties>
</file>